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3"/>
  </p:notesMasterIdLst>
  <p:sldIdLst>
    <p:sldId id="639" r:id="rId2"/>
    <p:sldId id="256" r:id="rId3"/>
    <p:sldId id="587" r:id="rId4"/>
    <p:sldId id="611" r:id="rId5"/>
    <p:sldId id="612" r:id="rId6"/>
    <p:sldId id="614" r:id="rId7"/>
    <p:sldId id="613" r:id="rId8"/>
    <p:sldId id="615" r:id="rId9"/>
    <p:sldId id="616" r:id="rId10"/>
    <p:sldId id="617" r:id="rId11"/>
    <p:sldId id="618" r:id="rId12"/>
    <p:sldId id="620" r:id="rId13"/>
    <p:sldId id="621" r:id="rId14"/>
    <p:sldId id="622" r:id="rId15"/>
    <p:sldId id="623" r:id="rId16"/>
    <p:sldId id="633" r:id="rId17"/>
    <p:sldId id="632" r:id="rId18"/>
    <p:sldId id="624" r:id="rId19"/>
    <p:sldId id="610" r:id="rId20"/>
    <p:sldId id="625" r:id="rId21"/>
    <p:sldId id="626" r:id="rId22"/>
    <p:sldId id="627" r:id="rId23"/>
    <p:sldId id="628" r:id="rId24"/>
    <p:sldId id="629" r:id="rId25"/>
    <p:sldId id="630" r:id="rId26"/>
    <p:sldId id="634" r:id="rId27"/>
    <p:sldId id="635" r:id="rId28"/>
    <p:sldId id="636" r:id="rId29"/>
    <p:sldId id="637" r:id="rId30"/>
    <p:sldId id="63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DEBD"/>
    <a:srgbClr val="FFCC99"/>
    <a:srgbClr val="E9F7F3"/>
    <a:srgbClr val="E7F595"/>
    <a:srgbClr val="AEDABB"/>
    <a:srgbClr val="EDF7AF"/>
    <a:srgbClr val="FDEFE9"/>
    <a:srgbClr val="DCDCDC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4660"/>
  </p:normalViewPr>
  <p:slideViewPr>
    <p:cSldViewPr>
      <p:cViewPr>
        <p:scale>
          <a:sx n="94" d="100"/>
          <a:sy n="94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0545-8B5D-47F2-ACDE-9128FE0ED599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D0D4-B07B-41C4-8F8C-A70C51E94B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79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53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19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70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48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969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697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820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22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187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84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154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815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12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47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325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335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78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099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095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08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66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88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36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15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02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51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D0D4-B07B-41C4-8F8C-A70C51E94BA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32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54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93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63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90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139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1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00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24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145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13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150234-2B51-4AA2-B0DF-CCA30CCB1DD6}" type="datetimeFigureOut">
              <a:rPr lang="hu-HU" smtClean="0"/>
              <a:t>2017.09.14.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02472B-D4E3-42BB-A30B-1773E30E04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7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67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96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3.png"/><Relationship Id="rId14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221.png"/><Relationship Id="rId21" Type="http://schemas.openxmlformats.org/officeDocument/2006/relationships/image" Target="../media/image220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18" Type="http://schemas.openxmlformats.org/officeDocument/2006/relationships/image" Target="../media/image220.png"/><Relationship Id="rId3" Type="http://schemas.openxmlformats.org/officeDocument/2006/relationships/image" Target="../media/image239.png"/><Relationship Id="rId21" Type="http://schemas.openxmlformats.org/officeDocument/2006/relationships/image" Target="../media/image255.png"/><Relationship Id="rId7" Type="http://schemas.openxmlformats.org/officeDocument/2006/relationships/image" Target="../media/image226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51.png"/><Relationship Id="rId20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6.png"/><Relationship Id="rId5" Type="http://schemas.openxmlformats.org/officeDocument/2006/relationships/image" Target="../media/image241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53.png"/><Relationship Id="rId4" Type="http://schemas.openxmlformats.org/officeDocument/2006/relationships/image" Target="../media/image240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20.png"/><Relationship Id="rId3" Type="http://schemas.openxmlformats.org/officeDocument/2006/relationships/image" Target="../media/image256.png"/><Relationship Id="rId21" Type="http://schemas.openxmlformats.org/officeDocument/2006/relationships/image" Target="../media/image270.png"/><Relationship Id="rId7" Type="http://schemas.openxmlformats.org/officeDocument/2006/relationships/image" Target="../media/image226.png"/><Relationship Id="rId12" Type="http://schemas.openxmlformats.org/officeDocument/2006/relationships/image" Target="../media/image263.png"/><Relationship Id="rId17" Type="http://schemas.openxmlformats.org/officeDocument/2006/relationships/image" Target="../media/image26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66.png"/><Relationship Id="rId20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2.png"/><Relationship Id="rId5" Type="http://schemas.openxmlformats.org/officeDocument/2006/relationships/image" Target="../media/image257.png"/><Relationship Id="rId15" Type="http://schemas.openxmlformats.org/officeDocument/2006/relationships/image" Target="../media/image265.png"/><Relationship Id="rId10" Type="http://schemas.openxmlformats.org/officeDocument/2006/relationships/image" Target="../media/image261.png"/><Relationship Id="rId19" Type="http://schemas.openxmlformats.org/officeDocument/2006/relationships/image" Target="../media/image268.png"/><Relationship Id="rId4" Type="http://schemas.openxmlformats.org/officeDocument/2006/relationships/image" Target="../media/image240.png"/><Relationship Id="rId9" Type="http://schemas.openxmlformats.org/officeDocument/2006/relationships/image" Target="../media/image260.png"/><Relationship Id="rId14" Type="http://schemas.openxmlformats.org/officeDocument/2006/relationships/image" Target="../media/image2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20.png"/><Relationship Id="rId3" Type="http://schemas.openxmlformats.org/officeDocument/2006/relationships/image" Target="../media/image271.png"/><Relationship Id="rId21" Type="http://schemas.openxmlformats.org/officeDocument/2006/relationships/image" Target="../media/image286.png"/><Relationship Id="rId7" Type="http://schemas.openxmlformats.org/officeDocument/2006/relationships/image" Target="../media/image226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82.png"/><Relationship Id="rId20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77.png"/><Relationship Id="rId5" Type="http://schemas.openxmlformats.org/officeDocument/2006/relationships/image" Target="../media/image272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19" Type="http://schemas.openxmlformats.org/officeDocument/2006/relationships/image" Target="../media/image284.png"/><Relationship Id="rId4" Type="http://schemas.openxmlformats.org/officeDocument/2006/relationships/image" Target="../media/image24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6.png"/><Relationship Id="rId21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57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024062"/>
            <a:ext cx="67437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artalom helye 2"/>
              <p:cNvSpPr txBox="1">
                <a:spLocks/>
              </p:cNvSpPr>
              <p:nvPr/>
            </p:nvSpPr>
            <p:spPr>
              <a:xfrm>
                <a:off x="251515" y="279421"/>
                <a:ext cx="8568949" cy="5040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u-HU" sz="2400"/>
                  <a:t>Tört kitevőjú </a:t>
                </a:r>
                <a:r>
                  <a:rPr lang="hu-HU" sz="2400" smtClean="0"/>
                  <a:t>hatvány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hu-HU" sz="2400" smtClean="0"/>
                  <a:t> </a:t>
                </a:r>
                <a:r>
                  <a:rPr lang="hu-HU" sz="2400"/>
                  <a:t>gyökvonás</a:t>
                </a:r>
              </a:p>
              <a:p>
                <a:pPr marL="0" indent="0">
                  <a:buNone/>
                </a:pPr>
                <a:endParaRPr lang="hu-HU" sz="2400"/>
              </a:p>
            </p:txBody>
          </p:sp>
        </mc:Choice>
        <mc:Fallback xmlns="">
          <p:sp>
            <p:nvSpPr>
              <p:cNvPr id="1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279421"/>
                <a:ext cx="8568949" cy="504056"/>
              </a:xfrm>
              <a:prstGeom prst="rect">
                <a:avLst/>
              </a:prstGeom>
              <a:blipFill>
                <a:blip r:embed="rId4"/>
                <a:stretch>
                  <a:fillRect l="-777" t="-4348" b="-1087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artalom helye 2"/>
          <p:cNvSpPr txBox="1">
            <a:spLocks/>
          </p:cNvSpPr>
          <p:nvPr/>
        </p:nvSpPr>
        <p:spPr>
          <a:xfrm>
            <a:off x="224680" y="1893319"/>
            <a:ext cx="8682517" cy="311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1" y="1192234"/>
            <a:ext cx="8682517" cy="701309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mtClean="0"/>
              <a:t>(2) Írjuk </a:t>
            </a:r>
            <a:r>
              <a:rPr lang="hu-HU"/>
              <a:t>fel 2 hatványaként a következő kifejezéseket!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1691680" y="2132856"/>
          <a:ext cx="4066338" cy="257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r:id="rId5" imgW="1816100" imgH="1155700" progId="">
                  <p:embed/>
                </p:oleObj>
              </mc:Choice>
              <mc:Fallback>
                <p:oleObj r:id="rId5" imgW="1816100" imgH="1155700" progId="">
                  <p:embed/>
                  <p:pic>
                    <p:nvPicPr>
                      <p:cNvPr id="5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132856"/>
                        <a:ext cx="4066338" cy="2576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1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artalom helye 2"/>
              <p:cNvSpPr txBox="1">
                <a:spLocks/>
              </p:cNvSpPr>
              <p:nvPr/>
            </p:nvSpPr>
            <p:spPr>
              <a:xfrm>
                <a:off x="251515" y="279421"/>
                <a:ext cx="8568949" cy="5040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u-HU" sz="2400"/>
                  <a:t>Tört kitevőjú </a:t>
                </a:r>
                <a:r>
                  <a:rPr lang="hu-HU" sz="2400" smtClean="0"/>
                  <a:t>hatvány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hu-HU" sz="2400"/>
                  <a:t> </a:t>
                </a:r>
                <a:r>
                  <a:rPr lang="hu-HU" sz="2400" smtClean="0"/>
                  <a:t>gyökvonás</a:t>
                </a:r>
                <a:endParaRPr lang="hu-HU" sz="2400"/>
              </a:p>
              <a:p>
                <a:pPr marL="0" indent="0">
                  <a:buNone/>
                </a:pPr>
                <a:endParaRPr lang="hu-HU" sz="2400"/>
              </a:p>
            </p:txBody>
          </p:sp>
        </mc:Choice>
        <mc:Fallback xmlns="">
          <p:sp>
            <p:nvSpPr>
              <p:cNvPr id="1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279421"/>
                <a:ext cx="8568949" cy="504056"/>
              </a:xfrm>
              <a:prstGeom prst="rect">
                <a:avLst/>
              </a:prstGeom>
              <a:blipFill>
                <a:blip r:embed="rId4"/>
                <a:stretch>
                  <a:fillRect l="-777" t="-4348" b="-1087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artalom helye 2"/>
          <p:cNvSpPr txBox="1">
            <a:spLocks/>
          </p:cNvSpPr>
          <p:nvPr/>
        </p:nvSpPr>
        <p:spPr>
          <a:xfrm>
            <a:off x="224680" y="1893319"/>
            <a:ext cx="8682517" cy="4560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1" y="1192234"/>
            <a:ext cx="8682517" cy="701309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mtClean="0"/>
              <a:t>(3) Végezzük el a műveleteket!</a:t>
            </a:r>
            <a:endParaRPr lang="hu-H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1331640" y="2339401"/>
          <a:ext cx="6883175" cy="310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r:id="rId5" imgW="3124200" imgH="1409700" progId="">
                  <p:embed/>
                </p:oleObj>
              </mc:Choice>
              <mc:Fallback>
                <p:oleObj r:id="rId5" imgW="3124200" imgH="1409700" progId="">
                  <p:embed/>
                  <p:pic>
                    <p:nvPicPr>
                      <p:cNvPr id="3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39401"/>
                        <a:ext cx="6883175" cy="3105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1052736"/>
                <a:ext cx="8568949" cy="5400600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buNone/>
                </a:pPr>
                <a:r>
                  <a:rPr lang="hu-HU" b="1"/>
                  <a:t>Szorzat </a:t>
                </a:r>
                <a:r>
                  <a:rPr lang="hu-HU" b="1" smtClean="0"/>
                  <a:t>gyöké</a:t>
                </a:r>
                <a:r>
                  <a:rPr lang="hu-HU" smtClean="0"/>
                  <a:t>t </a:t>
                </a:r>
                <a:r>
                  <a:rPr lang="hu-HU"/>
                  <a:t>felírhatjuk a tényezők </a:t>
                </a:r>
                <a:r>
                  <a:rPr lang="hu-HU" smtClean="0"/>
                  <a:t>gyökének </a:t>
                </a:r>
                <a:r>
                  <a:rPr lang="hu-HU"/>
                  <a:t>szorzataként</a:t>
                </a:r>
                <a:r>
                  <a:rPr lang="hu-HU" smtClean="0"/>
                  <a:t>.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≥0)</m:t>
                    </m:r>
                  </m:oMath>
                </a14:m>
                <a:endParaRPr lang="hu-HU"/>
              </a:p>
              <a:p>
                <a:pPr marL="0" indent="0" algn="just">
                  <a:buNone/>
                </a:pPr>
                <a:r>
                  <a:rPr lang="hu-HU" smtClean="0"/>
                  <a:t> </a:t>
                </a:r>
              </a:p>
              <a:p>
                <a:pPr marL="0" indent="0" algn="just">
                  <a:buNone/>
                </a:pPr>
                <a:endParaRPr lang="hu-HU" smtClean="0"/>
              </a:p>
              <a:p>
                <a:pPr marL="0" indent="0" algn="just">
                  <a:buNone/>
                </a:pPr>
                <a:endParaRPr lang="hu-HU" i="1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1052736"/>
                <a:ext cx="8568949" cy="5400600"/>
              </a:xfrm>
              <a:prstGeom prst="rect">
                <a:avLst/>
              </a:prstGeom>
              <a:blipFill>
                <a:blip r:embed="rId3"/>
                <a:stretch>
                  <a:fillRect l="-569" t="-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 azonosságai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églalap 1"/>
              <p:cNvSpPr/>
              <p:nvPr/>
            </p:nvSpPr>
            <p:spPr>
              <a:xfrm>
                <a:off x="478569" y="4509120"/>
                <a:ext cx="8114841" cy="965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u-HU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400" i="1" dirty="0"/>
              </a:p>
            </p:txBody>
          </p:sp>
        </mc:Choice>
        <mc:Fallback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9" y="4509120"/>
                <a:ext cx="8114841" cy="965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2051720" y="1844824"/>
                <a:ext cx="4716524" cy="827670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4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hu-HU" sz="3600" dirty="0" smtClean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4716524" cy="827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051720" y="3050747"/>
                <a:ext cx="4716524" cy="827670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0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hu-HU" sz="36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050747"/>
                <a:ext cx="4716524" cy="827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8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1052736"/>
                <a:ext cx="8568949" cy="5544616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b="1" dirty="0" smtClean="0"/>
                  <a:t>Tört </a:t>
                </a:r>
                <a:r>
                  <a:rPr lang="hu-HU" b="1" dirty="0" smtClean="0"/>
                  <a:t>gyöke </a:t>
                </a:r>
                <a:r>
                  <a:rPr lang="hu-HU" dirty="0"/>
                  <a:t>felírható a számláló és a nevező </a:t>
                </a:r>
                <a:r>
                  <a:rPr lang="hu-HU" dirty="0" smtClean="0"/>
                  <a:t>gyökének </a:t>
                </a:r>
                <a:r>
                  <a:rPr lang="hu-HU" dirty="0"/>
                  <a:t>hányadosaként</a:t>
                </a:r>
                <a:r>
                  <a:rPr lang="hu-HU" dirty="0" smtClean="0"/>
                  <a:t>.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≥0;</m:t>
                    </m:r>
                    <m:r>
                      <a:rPr lang="hu-HU" b="0" i="1" smtClean="0">
                        <a:latin typeface="Cambria Math"/>
                      </a:rPr>
                      <m:t>𝑏</m:t>
                    </m:r>
                    <m:r>
                      <a:rPr lang="hu-HU" b="0" i="1" smtClean="0">
                        <a:latin typeface="Cambria Math"/>
                      </a:rPr>
                      <m:t>&gt;0)</m:t>
                    </m:r>
                  </m:oMath>
                </a14:m>
                <a:endParaRPr lang="hu-HU" dirty="0"/>
              </a:p>
              <a:p>
                <a:pPr marL="0" indent="0" algn="just">
                  <a:buNone/>
                </a:pPr>
                <a:r>
                  <a:rPr lang="hu-HU" dirty="0" smtClean="0"/>
                  <a:t> </a:t>
                </a:r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:endParaRPr lang="hu-HU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1052736"/>
                <a:ext cx="8568949" cy="5544616"/>
              </a:xfrm>
              <a:prstGeom prst="rect">
                <a:avLst/>
              </a:prstGeom>
              <a:blipFill rotWithShape="1">
                <a:blip r:embed="rId3"/>
                <a:stretch>
                  <a:fillRect l="-569" t="-550" r="-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 azonosságai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545064" y="4869160"/>
                <a:ext cx="3378864" cy="13653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rad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2400" i="1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4" y="4869160"/>
                <a:ext cx="3378864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2051720" y="1548301"/>
                <a:ext cx="4716524" cy="1160619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548301"/>
                <a:ext cx="4716524" cy="1160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051720" y="2972472"/>
                <a:ext cx="4716524" cy="1168590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f>
                            <m:fPr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g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g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972472"/>
                <a:ext cx="4716524" cy="116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4438727" y="4869160"/>
                <a:ext cx="4381738" cy="15473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rad>
                      <m:r>
                        <a:rPr lang="hu-HU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u-HU" sz="2400" i="1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727" y="4869160"/>
                <a:ext cx="4381738" cy="1547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3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1052736"/>
                <a:ext cx="8568949" cy="5544616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b="1" dirty="0" smtClean="0"/>
                  <a:t>Gyöknek a gyöké</a:t>
                </a:r>
                <a:r>
                  <a:rPr lang="hu-HU" dirty="0" smtClean="0"/>
                  <a:t>t </a:t>
                </a:r>
                <a:r>
                  <a:rPr lang="hu-HU" dirty="0"/>
                  <a:t>felírhatjuk úgy is, hogy a </a:t>
                </a:r>
                <a:r>
                  <a:rPr lang="hu-HU" dirty="0" smtClean="0"/>
                  <a:t>gyök alatti kifejezésből olyan gyököt vonunk, amelynek a kitevője az eredeti gyökkitevők szorzata.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≥0;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  <a:p>
                <a:pPr marL="0" indent="0" algn="just">
                  <a:buNone/>
                </a:pPr>
                <a:r>
                  <a:rPr lang="hu-HU" dirty="0" smtClean="0"/>
                  <a:t> </a:t>
                </a:r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:endParaRPr lang="hu-HU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1052736"/>
                <a:ext cx="8568949" cy="5544616"/>
              </a:xfrm>
              <a:prstGeom prst="rect">
                <a:avLst/>
              </a:prstGeom>
              <a:blipFill rotWithShape="1">
                <a:blip r:embed="rId3"/>
                <a:stretch>
                  <a:fillRect l="-569" t="-550" r="-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 azonosságai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2456761" y="3814138"/>
                <a:ext cx="4381738" cy="9691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g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i="1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61" y="3814138"/>
                <a:ext cx="4381738" cy="969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456761" y="1844824"/>
                <a:ext cx="3881173" cy="1296144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ad>
                            <m:radPr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2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brk m:alnAt="7"/>
                            </m:rPr>
                            <a:rPr lang="hu-HU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61" y="1844824"/>
                <a:ext cx="3881173" cy="1296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2456761" y="5085184"/>
                <a:ext cx="4381738" cy="9691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61" y="5085184"/>
                <a:ext cx="4381738" cy="969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7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980728"/>
                <a:ext cx="8568949" cy="5544616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b="1" smtClean="0"/>
                  <a:t>Hatvány gyöké</a:t>
                </a:r>
                <a:r>
                  <a:rPr lang="hu-HU" smtClean="0"/>
                  <a:t>t </a:t>
                </a:r>
                <a:r>
                  <a:rPr lang="hu-HU"/>
                  <a:t>felírhatjuk úgy is, hogy a </a:t>
                </a:r>
                <a:r>
                  <a:rPr lang="hu-HU" smtClean="0"/>
                  <a:t>hatvány kitevőjét és a gyökkitevőt ugyanakkora számmal bővítjük vagy egyszerűsítjük.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≥0;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u-HU"/>
              </a:p>
              <a:p>
                <a:pPr marL="0" indent="0" algn="just">
                  <a:buNone/>
                </a:pPr>
                <a:r>
                  <a:rPr lang="hu-HU" smtClean="0"/>
                  <a:t> </a:t>
                </a:r>
              </a:p>
              <a:p>
                <a:pPr marL="0" indent="0" algn="just">
                  <a:buNone/>
                </a:pPr>
                <a:endParaRPr lang="hu-HU" smtClean="0"/>
              </a:p>
              <a:p>
                <a:pPr marL="0" indent="0" algn="just">
                  <a:buNone/>
                </a:pPr>
                <a:endParaRPr lang="hu-HU" i="1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980728"/>
                <a:ext cx="8568949" cy="5544616"/>
              </a:xfrm>
              <a:prstGeom prst="rect">
                <a:avLst/>
              </a:prstGeom>
              <a:blipFill>
                <a:blip r:embed="rId3"/>
                <a:stretch>
                  <a:fillRect l="-569" t="-660" r="-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 azonosságai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1771740" y="3272171"/>
                <a:ext cx="5251214" cy="783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400" i="1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40" y="3272171"/>
                <a:ext cx="5251214" cy="78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456761" y="1844824"/>
                <a:ext cx="3881173" cy="792088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hu-HU" sz="32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2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2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brk m:alnAt="7"/>
                            </m:rPr>
                            <a:rPr lang="hu-HU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sSup>
                            <m:sSupPr>
                              <m:ctrlPr>
                                <a:rPr lang="hu-HU" sz="32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2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brk m:alnAt="7"/>
                                </m:rP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61" y="1844824"/>
                <a:ext cx="3881173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771740" y="4222391"/>
                <a:ext cx="5215205" cy="783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6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g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e>
                      </m:rad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g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e>
                      </m:rad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400" i="1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40" y="4222391"/>
                <a:ext cx="5215205" cy="783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/>
              <a:t>Gyökvonás alkalmazása: </a:t>
            </a:r>
            <a:r>
              <a:rPr lang="hu-HU" sz="2400" smtClean="0"/>
              <a:t>műveletek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80" y="1458494"/>
            <a:ext cx="8682517" cy="529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757056" cy="501844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smtClean="0"/>
              <a:t>Hozzuk egy gyökjel alá a kifejezéseket, és végezzük el a műveleteket!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467544" y="1434275"/>
                <a:ext cx="163429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34275"/>
                <a:ext cx="1634294" cy="843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2029595" y="1443269"/>
                <a:ext cx="183640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595" y="1443269"/>
                <a:ext cx="1836400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3731075" y="1434275"/>
                <a:ext cx="1422121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63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75" y="1434275"/>
                <a:ext cx="1422121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5018123" y="1668264"/>
                <a:ext cx="876457" cy="507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63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23" y="1668264"/>
                <a:ext cx="876457" cy="507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587755" y="2625389"/>
                <a:ext cx="1652697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55" y="2625389"/>
                <a:ext cx="1652697" cy="843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2137008" y="2623008"/>
                <a:ext cx="1903663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08" y="2623008"/>
                <a:ext cx="1903663" cy="8438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3932181" y="2614014"/>
                <a:ext cx="145495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81" y="2614014"/>
                <a:ext cx="1454950" cy="8438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/>
              <p:cNvSpPr txBox="1"/>
              <p:nvPr/>
            </p:nvSpPr>
            <p:spPr>
              <a:xfrm>
                <a:off x="5174514" y="2795561"/>
                <a:ext cx="987065" cy="51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40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14" y="2795561"/>
                <a:ext cx="987065" cy="51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693532" y="3676813"/>
                <a:ext cx="1853071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2" y="3676813"/>
                <a:ext cx="1853071" cy="843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410553" y="3665394"/>
                <a:ext cx="264104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10000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553" y="3665394"/>
                <a:ext cx="2641044" cy="8438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4793150" y="3706032"/>
                <a:ext cx="200798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30000</m:t>
                              </m:r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50" y="3706032"/>
                <a:ext cx="2007986" cy="8438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/>
              <p:cNvSpPr txBox="1"/>
              <p:nvPr/>
            </p:nvSpPr>
            <p:spPr>
              <a:xfrm>
                <a:off x="6564963" y="3900340"/>
                <a:ext cx="146636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30000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Szövegdoboz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63" y="3900340"/>
                <a:ext cx="1466362" cy="5052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685312" y="4685753"/>
                <a:ext cx="182979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2" y="4685753"/>
                <a:ext cx="1829796" cy="843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zövegdoboz 33"/>
          <p:cNvSpPr txBox="1"/>
          <p:nvPr/>
        </p:nvSpPr>
        <p:spPr>
          <a:xfrm>
            <a:off x="2538383" y="46857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/>
              <p:cNvSpPr txBox="1"/>
              <p:nvPr/>
            </p:nvSpPr>
            <p:spPr>
              <a:xfrm>
                <a:off x="2437679" y="4754129"/>
                <a:ext cx="2240229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Szövegdoboz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679" y="4754129"/>
                <a:ext cx="2240229" cy="8438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/>
              <p:cNvSpPr txBox="1"/>
              <p:nvPr/>
            </p:nvSpPr>
            <p:spPr>
              <a:xfrm>
                <a:off x="4550135" y="4738437"/>
                <a:ext cx="1439689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Szövegdoboz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35" y="4738437"/>
                <a:ext cx="1439689" cy="8438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/>
              <p:cNvSpPr txBox="1"/>
              <p:nvPr/>
            </p:nvSpPr>
            <p:spPr>
              <a:xfrm>
                <a:off x="5830934" y="4903203"/>
                <a:ext cx="970202" cy="556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Szövegdoboz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34" y="4903203"/>
                <a:ext cx="970202" cy="5566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/>
              <p:cNvSpPr txBox="1"/>
              <p:nvPr/>
            </p:nvSpPr>
            <p:spPr>
              <a:xfrm>
                <a:off x="720193" y="5848936"/>
                <a:ext cx="200285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Szövegdoboz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93" y="5848936"/>
                <a:ext cx="2002856" cy="8438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zövegdoboz 49"/>
          <p:cNvSpPr txBox="1"/>
          <p:nvPr/>
        </p:nvSpPr>
        <p:spPr>
          <a:xfrm>
            <a:off x="2674343" y="57734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/>
              <p:cNvSpPr txBox="1"/>
              <p:nvPr/>
            </p:nvSpPr>
            <p:spPr>
              <a:xfrm>
                <a:off x="2651068" y="5864878"/>
                <a:ext cx="2400529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Szövegdoboz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68" y="5864878"/>
                <a:ext cx="2400529" cy="8438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/>
              <p:cNvSpPr txBox="1"/>
              <p:nvPr/>
            </p:nvSpPr>
            <p:spPr>
              <a:xfrm>
                <a:off x="4823727" y="5813180"/>
                <a:ext cx="1587165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g>
                        <m:e>
                          <m:rad>
                            <m:rad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14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Szövegdoboz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727" y="5813180"/>
                <a:ext cx="1587165" cy="8438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/>
              <p:cNvSpPr txBox="1"/>
              <p:nvPr/>
            </p:nvSpPr>
            <p:spPr>
              <a:xfrm>
                <a:off x="6221451" y="6008025"/>
                <a:ext cx="1117678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Szövegdoboz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51" y="6008025"/>
                <a:ext cx="1117678" cy="55758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4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/>
              <a:t>Gyökvonás alkalmazása: műveletek</a:t>
            </a:r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80" y="1458494"/>
            <a:ext cx="8682517" cy="514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757056" cy="501844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smtClean="0"/>
              <a:t>Hozzuk közös gyökkitevőre a gyököket, és végezzük el a műveleteket!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729716" y="1690524"/>
                <a:ext cx="2221506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hu-HU" sz="32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3200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hu-HU" sz="32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hu-HU" sz="32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32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3200" b="0" i="1" smtClean="0">
                            <a:latin typeface="Cambria Math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hu-HU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3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u-HU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3200" b="0" i="0" smtClean="0">
                        <a:latin typeface="Cambria Math"/>
                      </a:rPr>
                      <m:t>=</m:t>
                    </m:r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6" y="1690524"/>
                <a:ext cx="2221506" cy="649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3025762" y="1690524"/>
                <a:ext cx="2703432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hu-HU" sz="32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3200" b="0" i="1" smtClean="0">
                            <a:latin typeface="Cambria Math"/>
                          </a:rPr>
                          <m:t>1</m:t>
                        </m:r>
                        <m:r>
                          <a:rPr lang="hu-HU" sz="3200" b="0" i="1" smtClean="0">
                            <a:latin typeface="Cambria Math"/>
                          </a:rPr>
                          <m:t>2</m:t>
                        </m:r>
                      </m:deg>
                      <m:e>
                        <m:sSup>
                          <m:sSupPr>
                            <m:ctrlPr>
                              <a:rPr lang="hu-HU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3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u-HU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hu-HU" sz="32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32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3200" b="0" i="1" smtClean="0">
                            <a:latin typeface="Cambria Math"/>
                          </a:rPr>
                          <m:t>1</m:t>
                        </m:r>
                        <m:r>
                          <a:rPr lang="hu-HU" sz="3200" b="0" i="1" smtClean="0">
                            <a:latin typeface="Cambria Math"/>
                          </a:rPr>
                          <m:t>2</m:t>
                        </m:r>
                      </m:deg>
                      <m:e>
                        <m:sSup>
                          <m:sSupPr>
                            <m:ctrlPr>
                              <a:rPr lang="hu-HU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3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u-HU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hu-HU" sz="3200" b="0" i="0" smtClean="0">
                        <a:latin typeface="Cambria Math"/>
                      </a:rPr>
                      <m:t>=</m:t>
                    </m:r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62" y="1690524"/>
                <a:ext cx="2703432" cy="649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zövegdoboz 37"/>
              <p:cNvSpPr txBox="1"/>
              <p:nvPr/>
            </p:nvSpPr>
            <p:spPr>
              <a:xfrm flipH="1">
                <a:off x="5453272" y="1626664"/>
                <a:ext cx="1476799" cy="70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hu-HU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2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8" name="Szövegdoboz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53272" y="1626664"/>
                <a:ext cx="1476799" cy="7051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/>
              <p:cNvSpPr txBox="1"/>
              <p:nvPr/>
            </p:nvSpPr>
            <p:spPr>
              <a:xfrm>
                <a:off x="475576" y="3169378"/>
                <a:ext cx="2288191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8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9" name="Szövegdoboz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3169378"/>
                <a:ext cx="2288191" cy="1121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39"/>
              <p:cNvSpPr txBox="1"/>
              <p:nvPr/>
            </p:nvSpPr>
            <p:spPr>
              <a:xfrm>
                <a:off x="2680174" y="3224265"/>
                <a:ext cx="2771015" cy="1095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60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16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0" name="Szövegdoboz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74" y="3224265"/>
                <a:ext cx="2771015" cy="1095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5345214" y="3195732"/>
                <a:ext cx="1584857" cy="1095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76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14" y="3195732"/>
                <a:ext cx="1584857" cy="1095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églalap 41"/>
              <p:cNvSpPr/>
              <p:nvPr/>
            </p:nvSpPr>
            <p:spPr>
              <a:xfrm>
                <a:off x="6653372" y="3441635"/>
                <a:ext cx="1248226" cy="629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i="1">
                              <a:latin typeface="Cambria Math"/>
                            </a:rPr>
                            <m:t>2</m:t>
                          </m:r>
                          <m:r>
                            <a:rPr lang="hu-HU" sz="2800" i="1">
                              <a:latin typeface="Cambria Math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/>
                                </a:rPr>
                                <m:t>6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2" name="Téglalap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72" y="3441635"/>
                <a:ext cx="1248226" cy="629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/>
              <p:cNvSpPr txBox="1"/>
              <p:nvPr/>
            </p:nvSpPr>
            <p:spPr>
              <a:xfrm>
                <a:off x="440471" y="4995114"/>
                <a:ext cx="2510751" cy="1229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/>
                              </m:sSup>
                            </m:e>
                          </m:rad>
                          <m:r>
                            <a:rPr lang="hu-HU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3" name="Szövegdoboz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1" y="4995114"/>
                <a:ext cx="2510751" cy="1229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/>
              <p:cNvSpPr txBox="1"/>
              <p:nvPr/>
            </p:nvSpPr>
            <p:spPr>
              <a:xfrm>
                <a:off x="2819402" y="5055284"/>
                <a:ext cx="2847703" cy="120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  <a:ea typeface="Cambria Math"/>
                                    </a:rPr>
                                    <m:t>20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rad>
                          <m:r>
                            <a:rPr lang="hu-HU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14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4" name="Szövegdoboz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2" y="5055284"/>
                <a:ext cx="2847703" cy="1209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/>
              <p:cNvSpPr txBox="1"/>
              <p:nvPr/>
            </p:nvSpPr>
            <p:spPr>
              <a:xfrm>
                <a:off x="5502272" y="5055284"/>
                <a:ext cx="1623200" cy="120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32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u-HU" sz="2800" b="0" i="1" smtClean="0">
                                  <a:latin typeface="Cambria Math"/>
                                </a:rPr>
                                <m:t>0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u-H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/>
                                    </a:rPr>
                                    <m:t>24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5" name="Szövegdoboz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72" y="5055284"/>
                <a:ext cx="1623200" cy="1208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églalap 45"/>
              <p:cNvSpPr/>
              <p:nvPr/>
            </p:nvSpPr>
            <p:spPr>
              <a:xfrm>
                <a:off x="6833105" y="5352577"/>
                <a:ext cx="1103443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i="1">
                              <a:latin typeface="Cambria Math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/>
                            </a:rPr>
                            <m:t>0</m:t>
                          </m:r>
                        </m:deg>
                        <m:e>
                          <m:sSup>
                            <m:sSupPr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6" name="Téglalap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105" y="5352577"/>
                <a:ext cx="1103443" cy="6141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980728"/>
                <a:ext cx="8568949" cy="5544616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smtClean="0"/>
                  <a:t>Ha a gyökjel előtt áll egy szorzótényező, akkor ezt a szorzótényezőt úgy vihetjük be az n-edik </a:t>
                </a:r>
                <a:r>
                  <a:rPr lang="hu-HU" b="1" smtClean="0"/>
                  <a:t>gyökjel alá</a:t>
                </a:r>
                <a:r>
                  <a:rPr lang="hu-HU" smtClean="0"/>
                  <a:t>, hogy n-edikre emeljük. 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≥0)</m:t>
                    </m:r>
                  </m:oMath>
                </a14:m>
                <a:endParaRPr lang="hu-HU"/>
              </a:p>
              <a:p>
                <a:pPr marL="0" indent="0" algn="just">
                  <a:buNone/>
                </a:pPr>
                <a:r>
                  <a:rPr lang="hu-HU" smtClean="0"/>
                  <a:t> </a:t>
                </a:r>
              </a:p>
              <a:p>
                <a:pPr marL="0" indent="0" algn="just">
                  <a:buNone/>
                </a:pPr>
                <a:endParaRPr lang="hu-HU" smtClean="0"/>
              </a:p>
              <a:p>
                <a:pPr marL="0" indent="0" algn="just">
                  <a:buNone/>
                </a:pPr>
                <a:endParaRPr lang="hu-HU" i="1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980728"/>
                <a:ext cx="8568949" cy="5544616"/>
              </a:xfrm>
              <a:prstGeom prst="rect">
                <a:avLst/>
              </a:prstGeom>
              <a:blipFill>
                <a:blip r:embed="rId3"/>
                <a:stretch>
                  <a:fillRect l="-569" t="-660" r="-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Gyökvonás alkalmazása: bevitel gyökjel alá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456761" y="1844824"/>
                <a:ext cx="3881173" cy="792088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2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hu-HU" sz="32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61" y="1844824"/>
                <a:ext cx="3881173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1990891" y="2826309"/>
                <a:ext cx="16561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91" y="2826309"/>
                <a:ext cx="1656184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3210061" y="2744396"/>
                <a:ext cx="2091016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061" y="2744396"/>
                <a:ext cx="2091016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4798708" y="2719691"/>
                <a:ext cx="129614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>
                              <a:latin typeface="Cambria Math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08" y="2719691"/>
                <a:ext cx="1296144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2003771" y="3777742"/>
                <a:ext cx="1512168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>
                          <a:latin typeface="Cambria Math"/>
                        </a:rPr>
                        <m:t>5</m:t>
                      </m:r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800" b="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71" y="3777742"/>
                <a:ext cx="1512168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3068829" y="3749916"/>
                <a:ext cx="2649552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800" b="0" i="1">
                              <a:latin typeface="Cambria Math"/>
                            </a:rPr>
                            <m:t>125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800" b="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829" y="3749916"/>
                <a:ext cx="2649552" cy="582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4887505" y="3727959"/>
                <a:ext cx="1944216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2800" b="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800" b="0" i="1">
                              <a:latin typeface="Cambria Math"/>
                            </a:rPr>
                            <m:t>250</m:t>
                          </m:r>
                        </m:e>
                      </m:ra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505" y="3727959"/>
                <a:ext cx="1944216" cy="582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2240737" y="4928470"/>
                <a:ext cx="1656184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37" y="4928470"/>
                <a:ext cx="1656184" cy="5280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3362461" y="4832628"/>
                <a:ext cx="2497152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461" y="4832628"/>
                <a:ext cx="2497152" cy="5280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5238070" y="4752338"/>
                <a:ext cx="1296144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070" y="4752338"/>
                <a:ext cx="1296144" cy="5280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1925085" y="5879903"/>
                <a:ext cx="2151856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/>
                        </a:rPr>
                        <m:t>𝑎</m:t>
                      </m:r>
                      <m:r>
                        <a:rPr lang="hu-HU" sz="2800" b="0" i="1" baseline="30000" smtClean="0">
                          <a:latin typeface="Cambria Math"/>
                        </a:rPr>
                        <m:t>2</m:t>
                      </m:r>
                      <m:r>
                        <a:rPr lang="hu-HU" sz="2800" b="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85" y="5879903"/>
                <a:ext cx="2151856" cy="5280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3560282" y="5812608"/>
                <a:ext cx="2649552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2800" b="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82" y="5812608"/>
                <a:ext cx="2649552" cy="5280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5299153" y="5782246"/>
                <a:ext cx="1944216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28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hu-HU" sz="2800" b="0" i="1" baseline="30000" smtClean="0">
                              <a:latin typeface="Cambria Math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53" y="5782246"/>
                <a:ext cx="1944216" cy="5280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7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/>
              <a:t>Gyökvonás alkalmazása: bevitel gyökjel alá</a:t>
            </a:r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49330"/>
            <a:ext cx="8682517" cy="514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682517" cy="501844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/>
              <a:t>Vigyük be a gyökjel alá a szorzótényezőt!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827482" y="2311636"/>
                <a:ext cx="1512168" cy="64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2" y="2311636"/>
                <a:ext cx="1512168" cy="64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2195634" y="2355235"/>
                <a:ext cx="2649552" cy="64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355235"/>
                <a:ext cx="2649552" cy="642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4329180" y="2357103"/>
                <a:ext cx="1944216" cy="64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80" y="2357103"/>
                <a:ext cx="1944216" cy="644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907874" y="3700619"/>
                <a:ext cx="1656184" cy="5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74" y="3700619"/>
                <a:ext cx="1656184" cy="5938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2489266" y="3733464"/>
                <a:ext cx="2497152" cy="5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66" y="3733464"/>
                <a:ext cx="2497152" cy="5938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/>
              <p:cNvSpPr txBox="1"/>
              <p:nvPr/>
            </p:nvSpPr>
            <p:spPr>
              <a:xfrm>
                <a:off x="4653216" y="3704468"/>
                <a:ext cx="1296144" cy="5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hu-H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216" y="3704468"/>
                <a:ext cx="1296144" cy="5938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791580" y="5059706"/>
                <a:ext cx="2151856" cy="59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hu-HU" sz="32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5059706"/>
                <a:ext cx="2151856" cy="5938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3021788" y="5015996"/>
                <a:ext cx="2649552" cy="59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88" y="5015996"/>
                <a:ext cx="2649552" cy="5938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5175684" y="5015996"/>
                <a:ext cx="1944216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84" y="5015996"/>
                <a:ext cx="1944216" cy="596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791580" y="1668768"/>
                <a:ext cx="1656184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1668768"/>
                <a:ext cx="1656184" cy="642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2372972" y="1701613"/>
                <a:ext cx="2471926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72" y="1701613"/>
                <a:ext cx="2471926" cy="6428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4689322" y="1714235"/>
                <a:ext cx="1296144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300</m:t>
                          </m:r>
                        </m:e>
                      </m:rad>
                    </m:oMath>
                  </m:oMathPara>
                </a14:m>
                <a:endParaRPr lang="hu-H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22" y="1714235"/>
                <a:ext cx="1296144" cy="6428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907874" y="3045120"/>
                <a:ext cx="1692290" cy="64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74" y="3045120"/>
                <a:ext cx="1692290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/>
              <p:cNvSpPr txBox="1"/>
              <p:nvPr/>
            </p:nvSpPr>
            <p:spPr>
              <a:xfrm>
                <a:off x="2404110" y="3061001"/>
                <a:ext cx="2649552" cy="64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64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0" y="3061001"/>
                <a:ext cx="2649552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4409572" y="3077252"/>
                <a:ext cx="1944216" cy="65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640</m:t>
                          </m:r>
                        </m:e>
                      </m:rad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572" y="3077252"/>
                <a:ext cx="1944216" cy="6558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943980" y="5829915"/>
                <a:ext cx="2430846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hu-HU" sz="32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0" y="5829915"/>
                <a:ext cx="2430846" cy="5968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3174188" y="5786205"/>
                <a:ext cx="2811278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88" y="5786205"/>
                <a:ext cx="2811278" cy="5968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/>
              <p:cNvSpPr txBox="1"/>
              <p:nvPr/>
            </p:nvSpPr>
            <p:spPr>
              <a:xfrm>
                <a:off x="5671340" y="5786031"/>
                <a:ext cx="1944216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g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53</m:t>
                          </m:r>
                        </m:e>
                      </m:rad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Szövegdoboz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40" y="5786031"/>
                <a:ext cx="1944216" cy="5968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943980" y="4350414"/>
                <a:ext cx="1999456" cy="5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hu-HU" sz="3200" b="0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0" y="4350414"/>
                <a:ext cx="1999456" cy="5938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/>
              <p:cNvSpPr txBox="1"/>
              <p:nvPr/>
            </p:nvSpPr>
            <p:spPr>
              <a:xfrm>
                <a:off x="2665245" y="4383259"/>
                <a:ext cx="2497152" cy="5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hu-HU" sz="3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Szövegdoboz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45" y="4383259"/>
                <a:ext cx="2497152" cy="5938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/>
              <p:cNvSpPr txBox="1"/>
              <p:nvPr/>
            </p:nvSpPr>
            <p:spPr>
              <a:xfrm>
                <a:off x="4689322" y="4354263"/>
                <a:ext cx="1296144" cy="5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hu-H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Szövegdoboz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22" y="4354263"/>
                <a:ext cx="1296144" cy="59381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6408711" cy="1800200"/>
          </a:xfrm>
        </p:spPr>
        <p:txBody>
          <a:bodyPr>
            <a:noAutofit/>
          </a:bodyPr>
          <a:lstStyle/>
          <a:p>
            <a:r>
              <a:rPr lang="hu-HU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GYÖKVONÁS, NÉGYZETGYÖKÖS EGYENLETEK</a:t>
            </a:r>
            <a:endParaRPr lang="hu-HU" sz="4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71575" y="3861048"/>
            <a:ext cx="6803136" cy="172819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mtClean="0"/>
              <a:t>Gyökvonás, n-edik gyökvonás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mtClean="0"/>
              <a:t>Gyökvonás azonosságai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/>
              <a:t>Műveletek gyökös </a:t>
            </a:r>
            <a:r>
              <a:rPr lang="hu-HU" smtClean="0"/>
              <a:t>kifejezésekkel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mtClean="0"/>
              <a:t>Bevitel gyökjel alá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/>
              <a:t>K</a:t>
            </a:r>
            <a:r>
              <a:rPr lang="hu-HU" smtClean="0"/>
              <a:t>iemelés gyökjel elé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mtClean="0"/>
              <a:t>Gyöktelenítés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mtClean="0"/>
              <a:t>Négyzetgyökös egyenletek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148064" y="138767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rgbClr val="82B4C1"/>
                </a:solidFill>
              </a:rPr>
              <a:t>Matematika</a:t>
            </a:r>
          </a:p>
          <a:p>
            <a:pPr algn="ctr"/>
            <a:r>
              <a:rPr lang="hu-HU" sz="1600" smtClean="0">
                <a:solidFill>
                  <a:srgbClr val="82B4C1"/>
                </a:solidFill>
              </a:rPr>
              <a:t>Érettségi követelmények</a:t>
            </a:r>
          </a:p>
          <a:p>
            <a:pPr algn="ctr"/>
            <a:r>
              <a:rPr lang="hu-HU" b="1" smtClean="0">
                <a:solidFill>
                  <a:srgbClr val="82B4C1"/>
                </a:solidFill>
              </a:rPr>
              <a:t>Középszint</a:t>
            </a:r>
          </a:p>
        </p:txBody>
      </p:sp>
    </p:spTree>
    <p:extLst>
      <p:ext uri="{BB962C8B-B14F-4D97-AF65-F5344CB8AC3E}">
        <p14:creationId xmlns:p14="http://schemas.microsoft.com/office/powerpoint/2010/main" val="27729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39522" y="859989"/>
                <a:ext cx="8568949" cy="5544616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sz="2000"/>
                  <a:t>Ha </a:t>
                </a:r>
                <a:r>
                  <a:rPr lang="hu-HU" sz="2000" smtClean="0"/>
                  <a:t>az n-edik gyökjel </a:t>
                </a:r>
                <a:r>
                  <a:rPr lang="hu-HU" sz="2000"/>
                  <a:t>alatti számot szorzattá alakítjuk, és a tényezők között szerepel </a:t>
                </a:r>
                <a:r>
                  <a:rPr lang="hu-HU" sz="2000" smtClean="0"/>
                  <a:t>n-edik hatvány, </a:t>
                </a:r>
                <a:r>
                  <a:rPr lang="hu-HU" sz="2000"/>
                  <a:t>akkor ennek </a:t>
                </a:r>
                <a:r>
                  <a:rPr lang="hu-HU" sz="2000" smtClean="0"/>
                  <a:t>a számnak az n-edik gyöke </a:t>
                </a:r>
                <a:r>
                  <a:rPr lang="hu-HU" sz="2000"/>
                  <a:t>kiemelhető a gyökjel elé</a:t>
                </a:r>
                <a:r>
                  <a:rPr lang="hu-HU" sz="2000" smtClean="0"/>
                  <a:t>. (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≥0)</m:t>
                    </m:r>
                  </m:oMath>
                </a14:m>
                <a:endParaRPr lang="hu-HU" sz="2000"/>
              </a:p>
              <a:p>
                <a:pPr marL="0" indent="0" algn="just">
                  <a:buNone/>
                </a:pPr>
                <a:r>
                  <a:rPr lang="hu-HU" smtClean="0"/>
                  <a:t> </a:t>
                </a:r>
              </a:p>
              <a:p>
                <a:pPr marL="0" indent="0" algn="just">
                  <a:buNone/>
                </a:pPr>
                <a:endParaRPr lang="hu-HU" smtClean="0"/>
              </a:p>
              <a:p>
                <a:pPr marL="0" indent="0" algn="just">
                  <a:buNone/>
                </a:pPr>
                <a:endParaRPr lang="hu-HU" i="1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22" y="859989"/>
                <a:ext cx="8568949" cy="5544616"/>
              </a:xfrm>
              <a:prstGeom prst="rect">
                <a:avLst/>
              </a:prstGeom>
              <a:blipFill>
                <a:blip r:embed="rId3"/>
                <a:stretch>
                  <a:fillRect l="-711" t="-549" r="-7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Gyökvonás alkalmazása: kiemelés gyökjel elé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483768" y="2132856"/>
                <a:ext cx="4680520" cy="792088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2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hu-HU" sz="32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2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ctrlPr>
                            <a:rPr lang="hu-HU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132856"/>
                <a:ext cx="468052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2843808" y="3284984"/>
                <a:ext cx="97238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972382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2782810" y="4070049"/>
                <a:ext cx="115672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810" y="4070049"/>
                <a:ext cx="1156727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3816190" y="3326324"/>
                <a:ext cx="1225848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90" y="3326324"/>
                <a:ext cx="1225848" cy="505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3862635" y="4044044"/>
                <a:ext cx="1225848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35" y="4044044"/>
                <a:ext cx="1225848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/>
              <p:cNvSpPr txBox="1"/>
              <p:nvPr/>
            </p:nvSpPr>
            <p:spPr>
              <a:xfrm>
                <a:off x="5042038" y="3322597"/>
                <a:ext cx="112627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38" y="3322597"/>
                <a:ext cx="1126270" cy="50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042038" y="4024636"/>
                <a:ext cx="112627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38" y="4024636"/>
                <a:ext cx="1126270" cy="505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791972" y="5601180"/>
                <a:ext cx="1191159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72" y="5601180"/>
                <a:ext cx="1191159" cy="515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2629721" y="4745663"/>
                <a:ext cx="1191159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721" y="4745663"/>
                <a:ext cx="1191159" cy="507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/>
              <p:cNvSpPr txBox="1"/>
              <p:nvPr/>
            </p:nvSpPr>
            <p:spPr>
              <a:xfrm>
                <a:off x="3698015" y="4798335"/>
                <a:ext cx="1651093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Szövegdoboz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15" y="4798335"/>
                <a:ext cx="1651093" cy="507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3797090" y="5651000"/>
                <a:ext cx="1835439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90" y="5651000"/>
                <a:ext cx="1835439" cy="507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/>
              <p:cNvSpPr txBox="1"/>
              <p:nvPr/>
            </p:nvSpPr>
            <p:spPr>
              <a:xfrm>
                <a:off x="5166944" y="4801274"/>
                <a:ext cx="876457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Szövegdoboz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944" y="4801274"/>
                <a:ext cx="876457" cy="507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/>
              <p:cNvSpPr txBox="1"/>
              <p:nvPr/>
            </p:nvSpPr>
            <p:spPr>
              <a:xfrm>
                <a:off x="5397546" y="5644808"/>
                <a:ext cx="876457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Szövegdoboz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46" y="5644808"/>
                <a:ext cx="876457" cy="5075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/>
              <a:t>Gyökvonás alkalmazása: </a:t>
            </a:r>
            <a:r>
              <a:rPr lang="hu-HU" sz="2400" smtClean="0"/>
              <a:t>kiemelés </a:t>
            </a:r>
            <a:r>
              <a:rPr lang="hu-HU" sz="2400"/>
              <a:t>gyökjel </a:t>
            </a:r>
            <a:r>
              <a:rPr lang="hu-HU" sz="2400" smtClean="0"/>
              <a:t>elé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49329"/>
            <a:ext cx="8682517" cy="524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682517" cy="501844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smtClean="0"/>
              <a:t>Emeljünk ki </a:t>
            </a:r>
            <a:r>
              <a:rPr lang="hu-HU" sz="2000"/>
              <a:t>a gyökjel </a:t>
            </a:r>
            <a:r>
              <a:rPr lang="hu-HU" sz="2000" smtClean="0"/>
              <a:t>elé </a:t>
            </a:r>
            <a:r>
              <a:rPr lang="hu-HU" sz="2000"/>
              <a:t>szorzótényezőt!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1475656" y="1701608"/>
                <a:ext cx="1156727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75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701608"/>
                <a:ext cx="1156727" cy="5127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1475655" y="2349680"/>
                <a:ext cx="1341073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2349680"/>
                <a:ext cx="1341073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zövegdoboz 37"/>
              <p:cNvSpPr txBox="1"/>
              <p:nvPr/>
            </p:nvSpPr>
            <p:spPr>
              <a:xfrm>
                <a:off x="2774841" y="1706849"/>
                <a:ext cx="1395767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Szövegdoboz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41" y="1706849"/>
                <a:ext cx="1395767" cy="512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/>
              <p:cNvSpPr txBox="1"/>
              <p:nvPr/>
            </p:nvSpPr>
            <p:spPr>
              <a:xfrm>
                <a:off x="2816728" y="2340629"/>
                <a:ext cx="1565685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Szövegdoboz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728" y="2340629"/>
                <a:ext cx="1565685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39"/>
              <p:cNvSpPr txBox="1"/>
              <p:nvPr/>
            </p:nvSpPr>
            <p:spPr>
              <a:xfrm>
                <a:off x="4256668" y="1722350"/>
                <a:ext cx="112627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Szövegdoboz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68" y="1722350"/>
                <a:ext cx="1126270" cy="505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4256668" y="2348655"/>
                <a:ext cx="1296189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68" y="2348655"/>
                <a:ext cx="1296189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/>
              <p:cNvSpPr txBox="1"/>
              <p:nvPr/>
            </p:nvSpPr>
            <p:spPr>
              <a:xfrm>
                <a:off x="1475655" y="3081043"/>
                <a:ext cx="1341073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500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Szövegdoboz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3081043"/>
                <a:ext cx="1341073" cy="5127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/>
              <p:cNvSpPr txBox="1"/>
              <p:nvPr/>
            </p:nvSpPr>
            <p:spPr>
              <a:xfrm>
                <a:off x="1502391" y="3801123"/>
                <a:ext cx="115672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28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Szövegdoboz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91" y="3801123"/>
                <a:ext cx="1156727" cy="505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/>
              <p:cNvSpPr txBox="1"/>
              <p:nvPr/>
            </p:nvSpPr>
            <p:spPr>
              <a:xfrm>
                <a:off x="2798617" y="3117142"/>
                <a:ext cx="1565685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Szövegdoboz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17" y="3117142"/>
                <a:ext cx="1565685" cy="5127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/>
              <p:cNvSpPr txBox="1"/>
              <p:nvPr/>
            </p:nvSpPr>
            <p:spPr>
              <a:xfrm>
                <a:off x="2659118" y="3819883"/>
                <a:ext cx="1197197" cy="50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Szövegdoboz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18" y="3819883"/>
                <a:ext cx="1197197" cy="5038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/>
              <p:cNvSpPr txBox="1"/>
              <p:nvPr/>
            </p:nvSpPr>
            <p:spPr>
              <a:xfrm>
                <a:off x="4221312" y="3108831"/>
                <a:ext cx="1296189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Szövegdoboz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12" y="3108831"/>
                <a:ext cx="1296189" cy="5127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/>
              <p:cNvSpPr txBox="1"/>
              <p:nvPr/>
            </p:nvSpPr>
            <p:spPr>
              <a:xfrm>
                <a:off x="3805461" y="3802311"/>
                <a:ext cx="1126270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Szövegdoboz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461" y="3802311"/>
                <a:ext cx="1126270" cy="5027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/>
              <p:cNvSpPr txBox="1"/>
              <p:nvPr/>
            </p:nvSpPr>
            <p:spPr>
              <a:xfrm>
                <a:off x="1502391" y="4461701"/>
                <a:ext cx="1191160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Szövegdoboz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91" y="4461701"/>
                <a:ext cx="1191160" cy="507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/>
              <p:cNvSpPr txBox="1"/>
              <p:nvPr/>
            </p:nvSpPr>
            <p:spPr>
              <a:xfrm>
                <a:off x="1312947" y="5260346"/>
                <a:ext cx="1375505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Szövegdoboz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47" y="5260346"/>
                <a:ext cx="1375505" cy="5150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/>
              <p:cNvSpPr txBox="1"/>
              <p:nvPr/>
            </p:nvSpPr>
            <p:spPr>
              <a:xfrm>
                <a:off x="1259006" y="6170996"/>
                <a:ext cx="1559851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5000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Szövegdoboz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06" y="6170996"/>
                <a:ext cx="1559851" cy="5150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/>
              <p:cNvSpPr txBox="1"/>
              <p:nvPr/>
            </p:nvSpPr>
            <p:spPr>
              <a:xfrm>
                <a:off x="2659118" y="4472890"/>
                <a:ext cx="1651093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Szövegdoboz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18" y="4472890"/>
                <a:ext cx="1651093" cy="5075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/>
              <p:cNvSpPr txBox="1"/>
              <p:nvPr/>
            </p:nvSpPr>
            <p:spPr>
              <a:xfrm>
                <a:off x="2596023" y="5248782"/>
                <a:ext cx="2019784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125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Szövegdoboz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23" y="5248782"/>
                <a:ext cx="2019784" cy="5150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/>
              <p:cNvSpPr txBox="1"/>
              <p:nvPr/>
            </p:nvSpPr>
            <p:spPr>
              <a:xfrm>
                <a:off x="2695239" y="6159432"/>
                <a:ext cx="2204130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1000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Szövegdoboz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239" y="6159432"/>
                <a:ext cx="2204130" cy="5150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/>
              <p:cNvSpPr txBox="1"/>
              <p:nvPr/>
            </p:nvSpPr>
            <p:spPr>
              <a:xfrm>
                <a:off x="4221312" y="4494931"/>
                <a:ext cx="876458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Szövegdoboz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12" y="4494931"/>
                <a:ext cx="876458" cy="50751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zövegdoboz 54"/>
              <p:cNvSpPr txBox="1"/>
              <p:nvPr/>
            </p:nvSpPr>
            <p:spPr>
              <a:xfrm>
                <a:off x="4443204" y="5256284"/>
                <a:ext cx="876458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Szövegdoboz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4" y="5256284"/>
                <a:ext cx="876458" cy="507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zövegdoboz 55"/>
              <p:cNvSpPr txBox="1"/>
              <p:nvPr/>
            </p:nvSpPr>
            <p:spPr>
              <a:xfrm>
                <a:off x="4759015" y="6138415"/>
                <a:ext cx="1015919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</m:t>
                      </m:r>
                      <m:rad>
                        <m:rad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Szövegdoboz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15" y="6138415"/>
                <a:ext cx="1015919" cy="5127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7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/>
              <a:t>Gyökvonás alkalmazása: </a:t>
            </a:r>
            <a:r>
              <a:rPr lang="hu-HU" sz="2400" smtClean="0"/>
              <a:t>kiemelés </a:t>
            </a:r>
            <a:r>
              <a:rPr lang="hu-HU" sz="2400"/>
              <a:t>gyökjel </a:t>
            </a:r>
            <a:r>
              <a:rPr lang="hu-HU" sz="2400" smtClean="0"/>
              <a:t>elé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58494"/>
            <a:ext cx="8682517" cy="514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682517" cy="501844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smtClean="0"/>
              <a:t>Vonjuk össze a tagokat!</a:t>
            </a:r>
          </a:p>
          <a:p>
            <a:pPr marL="0" indent="0" algn="just">
              <a:buNone/>
            </a:pP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78803" y="1634426"/>
                <a:ext cx="3672408" cy="64807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803" y="1634426"/>
                <a:ext cx="3672408" cy="64807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3512573" y="1634425"/>
                <a:ext cx="3175100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573" y="1634425"/>
                <a:ext cx="3175100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zövegdoboz 30"/>
              <p:cNvSpPr txBox="1"/>
              <p:nvPr/>
            </p:nvSpPr>
            <p:spPr>
              <a:xfrm>
                <a:off x="6573447" y="1631041"/>
                <a:ext cx="12063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447" y="1631041"/>
                <a:ext cx="1206356" cy="539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artalom helye 2"/>
              <p:cNvSpPr txBox="1">
                <a:spLocks/>
              </p:cNvSpPr>
              <p:nvPr/>
            </p:nvSpPr>
            <p:spPr>
              <a:xfrm>
                <a:off x="257939" y="3164536"/>
                <a:ext cx="3672408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" indent="0">
                  <a:buFont typeface="Wingdings 2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363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9" y="3164536"/>
                <a:ext cx="3672408" cy="648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3741895" y="3164536"/>
                <a:ext cx="3773789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95" y="3164536"/>
                <a:ext cx="3773789" cy="539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/>
              <p:cNvSpPr txBox="1"/>
              <p:nvPr/>
            </p:nvSpPr>
            <p:spPr>
              <a:xfrm>
                <a:off x="7441249" y="3145348"/>
                <a:ext cx="104964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Szövegdoboz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49" y="3145348"/>
                <a:ext cx="1049646" cy="539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artalom helye 2"/>
              <p:cNvSpPr txBox="1">
                <a:spLocks/>
              </p:cNvSpPr>
              <p:nvPr/>
            </p:nvSpPr>
            <p:spPr>
              <a:xfrm>
                <a:off x="566317" y="4951256"/>
                <a:ext cx="3672408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" indent="0">
                  <a:buFont typeface="Wingdings 2" pitchFamily="18" charset="2"/>
                  <a:buNone/>
                </a:pPr>
                <a:r>
                  <a:rPr lang="hu-HU" sz="2600" dirty="0" smtClean="0">
                    <a:solidFill>
                      <a:schemeClr val="tx1"/>
                    </a:solidFill>
                    <a:latin typeface="+mj-lt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7" y="4951256"/>
                <a:ext cx="3672408" cy="648072"/>
              </a:xfrm>
              <a:prstGeom prst="rect">
                <a:avLst/>
              </a:prstGeom>
              <a:blipFill>
                <a:blip r:embed="rId9"/>
                <a:stretch>
                  <a:fillRect l="-1163" t="-1869" b="-56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zövegdoboz 56"/>
              <p:cNvSpPr txBox="1"/>
              <p:nvPr/>
            </p:nvSpPr>
            <p:spPr>
              <a:xfrm>
                <a:off x="4013536" y="4951256"/>
                <a:ext cx="3422347" cy="534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600" dirty="0" smtClean="0">
                    <a:solidFill>
                      <a:schemeClr val="tx1"/>
                    </a:solidFill>
                    <a:latin typeface="+mj-lt"/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ad>
                      <m:radPr>
                        <m:degHide m:val="on"/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7" name="Szövegdoboz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36" y="4951256"/>
                <a:ext cx="3422347" cy="534185"/>
              </a:xfrm>
              <a:prstGeom prst="rect">
                <a:avLst/>
              </a:prstGeom>
              <a:blipFill>
                <a:blip r:embed="rId10"/>
                <a:stretch>
                  <a:fillRect l="-3203" t="-2273" b="-284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/>
              <p:cNvSpPr txBox="1"/>
              <p:nvPr/>
            </p:nvSpPr>
            <p:spPr>
              <a:xfrm>
                <a:off x="7389249" y="4951256"/>
                <a:ext cx="865301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8" name="Szövegdoboz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249" y="4951256"/>
                <a:ext cx="865301" cy="5477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zövegdoboz 16"/>
              <p:cNvSpPr txBox="1"/>
              <p:nvPr/>
            </p:nvSpPr>
            <p:spPr>
              <a:xfrm>
                <a:off x="7551011" y="1634425"/>
                <a:ext cx="6809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sz="2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011" y="1634425"/>
                <a:ext cx="680956" cy="53957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rtalom helye 2"/>
          <p:cNvSpPr txBox="1">
            <a:spLocks/>
          </p:cNvSpPr>
          <p:nvPr/>
        </p:nvSpPr>
        <p:spPr>
          <a:xfrm>
            <a:off x="239522" y="1052735"/>
            <a:ext cx="8568949" cy="5544617"/>
          </a:xfrm>
          <a:prstGeom prst="rect">
            <a:avLst/>
          </a:prstGeom>
          <a:solidFill>
            <a:srgbClr val="E9F7F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hu-HU" dirty="0" smtClean="0"/>
              <a:t>A tört nevezőjét úgy </a:t>
            </a:r>
            <a:r>
              <a:rPr lang="hu-HU" b="1" dirty="0" err="1" smtClean="0"/>
              <a:t>gyöktelenít</a:t>
            </a:r>
            <a:r>
              <a:rPr lang="hu-HU" dirty="0" err="1" smtClean="0"/>
              <a:t>jük</a:t>
            </a:r>
            <a:r>
              <a:rPr lang="hu-HU" dirty="0" smtClean="0"/>
              <a:t>, hogy:</a:t>
            </a:r>
          </a:p>
          <a:p>
            <a:pPr algn="just"/>
            <a:r>
              <a:rPr lang="hu-HU" b="1" dirty="0" smtClean="0"/>
              <a:t>egytagú</a:t>
            </a:r>
            <a:r>
              <a:rPr lang="hu-HU" dirty="0" smtClean="0"/>
              <a:t> </a:t>
            </a:r>
            <a:r>
              <a:rPr lang="hu-HU" dirty="0"/>
              <a:t>nevező esetén a tört számlálóját és nevezőjét megszorozzuk a nevezőben lévő </a:t>
            </a:r>
            <a:r>
              <a:rPr lang="hu-HU" dirty="0" smtClean="0"/>
              <a:t>gyökkifejezéssel</a:t>
            </a:r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i="1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hu-HU" i="1" dirty="0" smtClean="0">
              <a:latin typeface="+mj-lt"/>
            </a:endParaRPr>
          </a:p>
          <a:p>
            <a:pPr marL="0" indent="0" algn="just">
              <a:buNone/>
            </a:pPr>
            <a:endParaRPr lang="hu-HU" i="1" dirty="0">
              <a:latin typeface="+mj-lt"/>
            </a:endParaRPr>
          </a:p>
          <a:p>
            <a:pPr marL="0" indent="0" algn="just">
              <a:buNone/>
            </a:pPr>
            <a:endParaRPr lang="hu-HU" i="1" dirty="0">
              <a:latin typeface="+mj-lt"/>
            </a:endParaRPr>
          </a:p>
          <a:p>
            <a:pPr marL="0" indent="0" algn="just">
              <a:buNone/>
            </a:pPr>
            <a:endParaRPr lang="hu-HU" i="1" baseline="30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Gyökvonás alkalmazása: nevező gyöktelenítése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42" name="Tartalom helye 2"/>
          <p:cNvSpPr txBox="1">
            <a:spLocks/>
          </p:cNvSpPr>
          <p:nvPr/>
        </p:nvSpPr>
        <p:spPr>
          <a:xfrm>
            <a:off x="224680" y="3603724"/>
            <a:ext cx="8595786" cy="3002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051720" y="2204864"/>
                <a:ext cx="4680520" cy="1224136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hu-HU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204864"/>
                <a:ext cx="4680520" cy="1224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1994736" y="3697519"/>
                <a:ext cx="842730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36" y="3697519"/>
                <a:ext cx="842730" cy="728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2663061" y="3603724"/>
                <a:ext cx="1351204" cy="800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61" y="3603724"/>
                <a:ext cx="1351204" cy="800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zövegdoboz 22"/>
              <p:cNvSpPr txBox="1"/>
              <p:nvPr/>
            </p:nvSpPr>
            <p:spPr>
              <a:xfrm>
                <a:off x="3837589" y="3642122"/>
                <a:ext cx="1115242" cy="742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89" y="3642122"/>
                <a:ext cx="1115242" cy="742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1921863" y="4694123"/>
                <a:ext cx="996618" cy="79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63" y="4694123"/>
                <a:ext cx="996618" cy="798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2754571" y="4709165"/>
                <a:ext cx="1505092" cy="79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571" y="4709165"/>
                <a:ext cx="1505092" cy="798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zövegdoboz 37"/>
              <p:cNvSpPr txBox="1"/>
              <p:nvPr/>
            </p:nvSpPr>
            <p:spPr>
              <a:xfrm>
                <a:off x="4092257" y="4744262"/>
                <a:ext cx="972574" cy="739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Szövegdoboz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57" y="4744262"/>
                <a:ext cx="972574" cy="7398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/>
              <p:cNvSpPr txBox="1"/>
              <p:nvPr/>
            </p:nvSpPr>
            <p:spPr>
              <a:xfrm>
                <a:off x="2002879" y="5749280"/>
                <a:ext cx="834587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Szövegdoboz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79" y="5749280"/>
                <a:ext cx="834587" cy="734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39"/>
              <p:cNvSpPr txBox="1"/>
              <p:nvPr/>
            </p:nvSpPr>
            <p:spPr>
              <a:xfrm>
                <a:off x="2754571" y="5729499"/>
                <a:ext cx="1319015" cy="77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Szövegdoboz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571" y="5729499"/>
                <a:ext cx="1319015" cy="7740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3956002" y="5770058"/>
                <a:ext cx="869276" cy="716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  <m:rad>
                            <m:radPr>
                              <m:degHide m:val="on"/>
                              <m:ctrlPr>
                                <a:rPr lang="hu-HU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02" y="5770058"/>
                <a:ext cx="869276" cy="7164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zövegdoboz 15"/>
              <p:cNvSpPr txBox="1"/>
              <p:nvPr/>
            </p:nvSpPr>
            <p:spPr>
              <a:xfrm>
                <a:off x="4825278" y="3792259"/>
                <a:ext cx="708977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000" i="1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78" y="3792259"/>
                <a:ext cx="708977" cy="4426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zövegdoboz 16"/>
              <p:cNvSpPr txBox="1"/>
              <p:nvPr/>
            </p:nvSpPr>
            <p:spPr>
              <a:xfrm>
                <a:off x="4896611" y="4910426"/>
                <a:ext cx="566309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000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11" y="4910426"/>
                <a:ext cx="566309" cy="43640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3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39522" y="1052735"/>
                <a:ext cx="8568949" cy="5351869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buNone/>
                </a:pPr>
                <a:r>
                  <a:rPr lang="hu-HU" dirty="0" smtClean="0"/>
                  <a:t>A tört nevezőjét úgy </a:t>
                </a:r>
                <a:r>
                  <a:rPr lang="hu-HU" b="1" dirty="0" err="1" smtClean="0"/>
                  <a:t>gyöktelenít</a:t>
                </a:r>
                <a:r>
                  <a:rPr lang="hu-HU" dirty="0" err="1" smtClean="0"/>
                  <a:t>jük</a:t>
                </a:r>
                <a:r>
                  <a:rPr lang="hu-HU" dirty="0" smtClean="0"/>
                  <a:t>, hogy:</a:t>
                </a:r>
              </a:p>
              <a:p>
                <a:pPr algn="just"/>
                <a:r>
                  <a:rPr lang="hu-HU" b="1" dirty="0" smtClean="0"/>
                  <a:t>kéttagú</a:t>
                </a:r>
                <a:r>
                  <a:rPr lang="hu-HU" dirty="0" smtClean="0"/>
                  <a:t> </a:t>
                </a:r>
                <a:r>
                  <a:rPr lang="hu-HU" dirty="0"/>
                  <a:t>nevező esetén felhasználjuk </a:t>
                </a:r>
                <a:r>
                  <a:rPr lang="hu-HU" dirty="0" smtClean="0"/>
                  <a:t>az</a:t>
                </a:r>
                <a:r>
                  <a:rPr lang="hu-H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 smtClean="0"/>
                  <a:t> azonosságot</a:t>
                </a:r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:endParaRPr lang="hu-HU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22" y="1052735"/>
                <a:ext cx="8568949" cy="5351869"/>
              </a:xfrm>
              <a:prstGeom prst="rect">
                <a:avLst/>
              </a:prstGeom>
              <a:blipFill rotWithShape="1">
                <a:blip r:embed="rId3"/>
                <a:stretch>
                  <a:fillRect l="-569" t="-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Gyökvonás alkalmazása: nevező gyöktelenítése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347532" y="2420888"/>
                <a:ext cx="8352928" cy="1224136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hu-HU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2" y="2420888"/>
                <a:ext cx="8352928" cy="1224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2"/>
              <p:cNvSpPr txBox="1">
                <a:spLocks/>
              </p:cNvSpPr>
              <p:nvPr/>
            </p:nvSpPr>
            <p:spPr>
              <a:xfrm>
                <a:off x="336099" y="3933056"/>
                <a:ext cx="8352928" cy="1224136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3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hu-HU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hu-HU" sz="2800" dirty="0" smtClean="0"/>
              </a:p>
            </p:txBody>
          </p:sp>
        </mc:Choice>
        <mc:Fallback xmlns="">
          <p:sp>
            <p:nvSpPr>
              <p:cNvPr id="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9" y="3933056"/>
                <a:ext cx="8352928" cy="1224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5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/>
              <a:t>Gyökvonás alkalmazása: </a:t>
            </a:r>
            <a:r>
              <a:rPr lang="hu-HU" sz="2400" smtClean="0"/>
              <a:t>nevező gyöktelenítése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58494"/>
            <a:ext cx="8682517" cy="514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682517" cy="501844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smtClean="0"/>
              <a:t>Gyöktelenítse a törteket!</a:t>
            </a:r>
          </a:p>
          <a:p>
            <a:pPr marL="0" indent="0" algn="just">
              <a:buNone/>
            </a:pP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/>
              <p:cNvSpPr txBox="1"/>
              <p:nvPr/>
            </p:nvSpPr>
            <p:spPr>
              <a:xfrm>
                <a:off x="338699" y="2207824"/>
                <a:ext cx="1724895" cy="86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24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99" y="2207824"/>
                <a:ext cx="1724895" cy="865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1922875" y="2151285"/>
                <a:ext cx="3087255" cy="944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2400" b="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2400" b="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2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75" y="2151285"/>
                <a:ext cx="3087255" cy="944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4876245" y="2228913"/>
                <a:ext cx="2120837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</a:rPr>
                            <m:t>5(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2400" b="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hu-HU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/>
                            </a:rPr>
                            <m:t>5−2</m:t>
                          </m:r>
                        </m:den>
                      </m:f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45" y="2228913"/>
                <a:ext cx="2120837" cy="873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6828518" y="2270411"/>
                <a:ext cx="1851020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</a:rPr>
                            <m:t>5(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hu-HU" sz="2400" b="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hu-HU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18" y="2270411"/>
                <a:ext cx="1851020" cy="873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338699" y="4205873"/>
                <a:ext cx="1724895" cy="856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99" y="4205873"/>
                <a:ext cx="1724895" cy="856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1901244" y="4163713"/>
                <a:ext cx="3087255" cy="941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244" y="4163713"/>
                <a:ext cx="3087255" cy="941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4721302" y="4180791"/>
                <a:ext cx="2120837" cy="86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3(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7−2</m:t>
                          </m:r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02" y="4180791"/>
                <a:ext cx="2120837" cy="869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6588224" y="4192087"/>
                <a:ext cx="1851020" cy="870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3(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192087"/>
                <a:ext cx="1851020" cy="870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1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Érettségi feladatok: négyzetgyökös egyenletek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668472"/>
            <a:ext cx="8682517" cy="493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49"/>
            <a:ext cx="8682517" cy="711823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Adja meg azt az </a:t>
            </a:r>
            <a:r>
              <a:rPr lang="en-US" i="1"/>
              <a:t>x </a:t>
            </a:r>
            <a:r>
              <a:rPr lang="en-US"/>
              <a:t>valós számot, melyre a következő egyenlőség teljesül! (2p) (2012okt16)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220298" y="1843125"/>
                <a:ext cx="1423275" cy="691471"/>
              </a:xfrm>
              <a:prstGeom prst="rect">
                <a:avLst/>
              </a:prstGeom>
              <a:solidFill>
                <a:srgbClr val="FFFFB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·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98" y="1843125"/>
                <a:ext cx="1423275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5291542" y="2071391"/>
                <a:ext cx="560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·2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42" y="2071391"/>
                <a:ext cx="560538" cy="369332"/>
              </a:xfrm>
              <a:prstGeom prst="rect">
                <a:avLst/>
              </a:prstGeom>
              <a:blipFill>
                <a:blip r:embed="rId4"/>
                <a:stretch>
                  <a:fillRect l="-17391" r="-11957" b="-3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/>
              <p:cNvSpPr txBox="1"/>
              <p:nvPr/>
            </p:nvSpPr>
            <p:spPr>
              <a:xfrm>
                <a:off x="3591762" y="2779343"/>
                <a:ext cx="1029962" cy="37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8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779343"/>
                <a:ext cx="1029962" cy="373436"/>
              </a:xfrm>
              <a:prstGeom prst="rect">
                <a:avLst/>
              </a:prstGeom>
              <a:blipFill>
                <a:blip r:embed="rId5"/>
                <a:stretch>
                  <a:fillRect r="-6509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291542" y="2866502"/>
                <a:ext cx="634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()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42" y="2866502"/>
                <a:ext cx="634726" cy="369332"/>
              </a:xfrm>
              <a:prstGeom prst="rect">
                <a:avLst/>
              </a:prstGeom>
              <a:blipFill>
                <a:blip r:embed="rId6"/>
                <a:stretch>
                  <a:fillRect l="-15385" r="-2885" b="-377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3213075" y="3418449"/>
                <a:ext cx="1570622" cy="37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75" y="3418449"/>
                <a:ext cx="1570622" cy="373436"/>
              </a:xfrm>
              <a:prstGeom prst="rect">
                <a:avLst/>
              </a:prstGeom>
              <a:blipFill>
                <a:blip r:embed="rId7"/>
                <a:stretch>
                  <a:fillRect r="-775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3785923" y="4030946"/>
                <a:ext cx="9977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923" y="4030946"/>
                <a:ext cx="997774" cy="369332"/>
              </a:xfrm>
              <a:prstGeom prst="rect">
                <a:avLst/>
              </a:prstGeom>
              <a:blipFill>
                <a:blip r:embed="rId8"/>
                <a:stretch>
                  <a:fillRect l="-2439" r="-6707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/>
              <p:cNvSpPr txBox="1"/>
              <p:nvPr/>
            </p:nvSpPr>
            <p:spPr>
              <a:xfrm>
                <a:off x="1877502" y="4940932"/>
                <a:ext cx="16126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Ellen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ő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rz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2" name="Szövegdoboz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02" y="4940932"/>
                <a:ext cx="1612621" cy="369332"/>
              </a:xfrm>
              <a:prstGeom prst="rect">
                <a:avLst/>
              </a:prstGeom>
              <a:blipFill>
                <a:blip r:embed="rId9"/>
                <a:stretch>
                  <a:fillRect l="-3774" b="-1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3759626" y="4803197"/>
                <a:ext cx="326544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·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626" y="4803197"/>
                <a:ext cx="3265446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/>
              <p:cNvSpPr txBox="1"/>
              <p:nvPr/>
            </p:nvSpPr>
            <p:spPr>
              <a:xfrm>
                <a:off x="3785292" y="5681260"/>
                <a:ext cx="8736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4" name="Szövegdoboz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292" y="5681260"/>
                <a:ext cx="873636" cy="369332"/>
              </a:xfrm>
              <a:prstGeom prst="rect">
                <a:avLst/>
              </a:prstGeom>
              <a:blipFill>
                <a:blip r:embed="rId11"/>
                <a:stretch>
                  <a:fillRect l="-10490" r="-6993" b="-327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0" descr="http://aetr.hu/wp-content/uploads/images/pip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65962" y="4082884"/>
            <a:ext cx="288630" cy="31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3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Érettségi feladatok: négyzetgyökös egyenletek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53300"/>
            <a:ext cx="8682517" cy="51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000"/>
          </a:p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956650"/>
            <a:ext cx="8682517" cy="496650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Oldja meg az alábbi egyenletet! (6p) (2005máj29) 	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095461" y="1516760"/>
                <a:ext cx="1593513" cy="412870"/>
              </a:xfrm>
              <a:prstGeom prst="rect">
                <a:avLst/>
              </a:prstGeom>
              <a:solidFill>
                <a:srgbClr val="FFFFB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320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61" y="1516760"/>
                <a:ext cx="1593513" cy="412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229755" y="1554793"/>
                <a:ext cx="634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()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55" y="1554793"/>
                <a:ext cx="634726" cy="369332"/>
              </a:xfrm>
              <a:prstGeom prst="rect">
                <a:avLst/>
              </a:prstGeom>
              <a:blipFill>
                <a:blip r:embed="rId4"/>
                <a:stretch>
                  <a:fillRect l="-16346" r="-2885" b="-377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690625" y="1976399"/>
                <a:ext cx="2127634" cy="515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25" y="1976399"/>
                <a:ext cx="2127634" cy="515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/>
              <p:cNvSpPr txBox="1"/>
              <p:nvPr/>
            </p:nvSpPr>
            <p:spPr>
              <a:xfrm>
                <a:off x="3301434" y="2549335"/>
                <a:ext cx="15168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+2=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434" y="2549335"/>
                <a:ext cx="1516825" cy="369332"/>
              </a:xfrm>
              <a:prstGeom prst="rect">
                <a:avLst/>
              </a:prstGeom>
              <a:blipFill>
                <a:blip r:embed="rId6"/>
                <a:stretch>
                  <a:fillRect l="-2016" r="-1210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övegdoboz 20"/>
          <p:cNvSpPr txBox="1"/>
          <p:nvPr/>
        </p:nvSpPr>
        <p:spPr>
          <a:xfrm>
            <a:off x="5102609" y="2524572"/>
            <a:ext cx="17232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smtClean="0"/>
              <a:t>/ </a:t>
            </a:r>
            <a:r>
              <a:rPr lang="hu-HU" smtClean="0"/>
              <a:t>0-ra rendezés</a:t>
            </a:r>
            <a:endParaRPr lang="hu-H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2403745" y="3007894"/>
                <a:ext cx="22820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745" y="3007894"/>
                <a:ext cx="2282035" cy="369332"/>
              </a:xfrm>
              <a:prstGeom prst="rect">
                <a:avLst/>
              </a:prstGeom>
              <a:blipFill>
                <a:blip r:embed="rId7"/>
                <a:stretch>
                  <a:fillRect r="-2400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1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3236895" y="3461454"/>
                <a:ext cx="3360920" cy="757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2·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den>
                      </m:f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95" y="3461454"/>
                <a:ext cx="3360920" cy="757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972401" y="4298677"/>
                <a:ext cx="1821461" cy="6750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1+8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1" y="4298677"/>
                <a:ext cx="1821461" cy="6750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2856722" y="4321305"/>
                <a:ext cx="1350754" cy="677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722" y="4321305"/>
                <a:ext cx="1350754" cy="6777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4212886" y="4396930"/>
                <a:ext cx="1173911" cy="605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86" y="4396930"/>
                <a:ext cx="1173911" cy="6050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5875165" y="4178789"/>
                <a:ext cx="439869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100" i="1">
                          <a:latin typeface="Cambria Math" panose="02040503050406030204" pitchFamily="18" charset="0"/>
                        </a:rPr>
                        <m:t>1   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65" y="4178789"/>
                <a:ext cx="439869" cy="323165"/>
              </a:xfrm>
              <a:prstGeom prst="rect">
                <a:avLst/>
              </a:prstGeom>
              <a:blipFill>
                <a:blip r:embed="rId13"/>
                <a:stretch>
                  <a:fillRect l="-11111" r="-22222" b="-9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5562793" y="4671035"/>
                <a:ext cx="995465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793" y="4671035"/>
                <a:ext cx="995465" cy="323165"/>
              </a:xfrm>
              <a:prstGeom prst="rect">
                <a:avLst/>
              </a:prstGeom>
              <a:blipFill>
                <a:blip r:embed="rId14"/>
                <a:stretch>
                  <a:fillRect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/>
          <p:cNvCxnSpPr/>
          <p:nvPr/>
        </p:nvCxnSpPr>
        <p:spPr>
          <a:xfrm flipV="1">
            <a:off x="5483983" y="4373312"/>
            <a:ext cx="357131" cy="185734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5425905" y="4736867"/>
            <a:ext cx="467255" cy="10991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artalom helye 2"/>
          <p:cNvSpPr txBox="1">
            <a:spLocks/>
          </p:cNvSpPr>
          <p:nvPr/>
        </p:nvSpPr>
        <p:spPr>
          <a:xfrm>
            <a:off x="7721848" y="2579840"/>
            <a:ext cx="845679" cy="1120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</a:t>
            </a:r>
            <a:r>
              <a:rPr lang="hu-HU"/>
              <a:t>= </a:t>
            </a:r>
            <a:r>
              <a:rPr lang="hu-HU" smtClean="0"/>
              <a:t>-1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b </a:t>
            </a:r>
            <a:r>
              <a:rPr lang="hu-HU"/>
              <a:t>= 1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c </a:t>
            </a:r>
            <a:r>
              <a:rPr lang="hu-HU"/>
              <a:t>= </a:t>
            </a:r>
            <a:r>
              <a:rPr lang="hu-HU" smtClean="0"/>
              <a:t>2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284942" y="5406844"/>
                <a:ext cx="690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Ell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 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2" y="5406844"/>
                <a:ext cx="690895" cy="369332"/>
              </a:xfrm>
              <a:prstGeom prst="rect">
                <a:avLst/>
              </a:prstGeom>
              <a:blipFill>
                <a:blip r:embed="rId15"/>
                <a:stretch>
                  <a:fillRect l="-9735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/>
              <p:cNvSpPr txBox="1"/>
              <p:nvPr/>
            </p:nvSpPr>
            <p:spPr>
              <a:xfrm>
                <a:off x="1060063" y="5474223"/>
                <a:ext cx="3276218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2" name="Szövegdoboz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3" y="5474223"/>
                <a:ext cx="3276218" cy="4128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/>
              <p:cNvSpPr txBox="1"/>
              <p:nvPr/>
            </p:nvSpPr>
            <p:spPr>
              <a:xfrm>
                <a:off x="1060063" y="5990443"/>
                <a:ext cx="11028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3" name="Szövegdoboz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3" y="5990443"/>
                <a:ext cx="1102866" cy="369332"/>
              </a:xfrm>
              <a:prstGeom prst="rect">
                <a:avLst/>
              </a:prstGeom>
              <a:blipFill>
                <a:blip r:embed="rId17"/>
                <a:stretch>
                  <a:fillRect l="-8287" r="-4972" b="-3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/>
              <p:cNvSpPr txBox="1"/>
              <p:nvPr/>
            </p:nvSpPr>
            <p:spPr>
              <a:xfrm>
                <a:off x="5102609" y="5535683"/>
                <a:ext cx="3046988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4" name="Szövegdoboz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09" y="5535683"/>
                <a:ext cx="3046988" cy="4128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/>
              <p:cNvSpPr txBox="1"/>
              <p:nvPr/>
            </p:nvSpPr>
            <p:spPr>
              <a:xfrm>
                <a:off x="5119595" y="5990443"/>
                <a:ext cx="8736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5" name="Szövegdoboz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95" y="5990443"/>
                <a:ext cx="873636" cy="369332"/>
              </a:xfrm>
              <a:prstGeom prst="rect">
                <a:avLst/>
              </a:prstGeom>
              <a:blipFill>
                <a:blip r:embed="rId19"/>
                <a:stretch>
                  <a:fillRect l="-10490" r="-6993" b="-3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/>
              <p:cNvSpPr txBox="1"/>
              <p:nvPr/>
            </p:nvSpPr>
            <p:spPr>
              <a:xfrm>
                <a:off x="6114811" y="4205796"/>
                <a:ext cx="1074012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∅    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46" name="Szövegdoboz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11" y="4205796"/>
                <a:ext cx="1074012" cy="323165"/>
              </a:xfrm>
              <a:prstGeom prst="rect">
                <a:avLst/>
              </a:prstGeom>
              <a:blipFill>
                <a:blip r:embed="rId20"/>
                <a:stretch>
                  <a:fillRect b="-188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0" descr="http://aetr.hu/wp-content/uploads/images/pip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58258" y="4736867"/>
            <a:ext cx="288630" cy="31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Érettségi feladatok: négyzetgyökös egyenletek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53300"/>
            <a:ext cx="8682517" cy="51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000"/>
          </a:p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856339"/>
            <a:ext cx="8682517" cy="596961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Oldja meg a valós számok halmazán a következő egyenletet! (6p) (2013okt15)	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2735695" y="1552775"/>
                <a:ext cx="2444644" cy="412870"/>
              </a:xfrm>
              <a:prstGeom prst="rect">
                <a:avLst/>
              </a:prstGeom>
              <a:solidFill>
                <a:srgbClr val="FFFFB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+4=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+21</m:t>
                          </m:r>
                        </m:e>
                      </m:rad>
                    </m:oMath>
                  </m:oMathPara>
                </a14:m>
                <a:endParaRPr lang="hu-HU" sz="400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95" y="1552775"/>
                <a:ext cx="2444644" cy="412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623339" y="1543364"/>
                <a:ext cx="634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()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39" y="1543364"/>
                <a:ext cx="634726" cy="369332"/>
              </a:xfrm>
              <a:prstGeom prst="rect">
                <a:avLst/>
              </a:prstGeom>
              <a:blipFill>
                <a:blip r:embed="rId4"/>
                <a:stretch>
                  <a:fillRect l="-15238" r="-1905" b="-377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361549" y="1974772"/>
                <a:ext cx="3261790" cy="515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+21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49" y="1974772"/>
                <a:ext cx="3261790" cy="515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övegdoboz 20"/>
          <p:cNvSpPr txBox="1"/>
          <p:nvPr/>
        </p:nvSpPr>
        <p:spPr>
          <a:xfrm>
            <a:off x="5453419" y="2559399"/>
            <a:ext cx="17232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smtClean="0"/>
              <a:t>/ </a:t>
            </a:r>
            <a:r>
              <a:rPr lang="hu-HU" smtClean="0"/>
              <a:t>0-ra rendezés</a:t>
            </a:r>
            <a:endParaRPr lang="hu-H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1676895" y="2538482"/>
                <a:ext cx="3271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+16=4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95" y="2538482"/>
                <a:ext cx="3271345" cy="369332"/>
              </a:xfrm>
              <a:prstGeom prst="rect">
                <a:avLst/>
              </a:prstGeom>
              <a:blipFill>
                <a:blip r:embed="rId6"/>
                <a:stretch>
                  <a:fillRect l="-559" r="-1676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1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3236895" y="3461454"/>
                <a:ext cx="3360920" cy="6985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(−5)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2·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95" y="3461454"/>
                <a:ext cx="3360920" cy="6985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643701" y="4300629"/>
                <a:ext cx="2119619" cy="6750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16+20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1" y="4300629"/>
                <a:ext cx="2119619" cy="6750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2727747" y="4320357"/>
                <a:ext cx="1499834" cy="6777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47" y="4320357"/>
                <a:ext cx="1499834" cy="6777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4212886" y="4396930"/>
                <a:ext cx="1173911" cy="605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86" y="4396930"/>
                <a:ext cx="1173911" cy="6050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5875165" y="4178789"/>
                <a:ext cx="439869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>
                          <a:latin typeface="Cambria Math" panose="02040503050406030204" pitchFamily="18" charset="0"/>
                        </a:rPr>
                        <m:t>1   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65" y="4178789"/>
                <a:ext cx="439869" cy="323165"/>
              </a:xfrm>
              <a:prstGeom prst="rect">
                <a:avLst/>
              </a:prstGeom>
              <a:blipFill>
                <a:blip r:embed="rId12"/>
                <a:stretch>
                  <a:fillRect l="-8333" b="-9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5562793" y="4671035"/>
                <a:ext cx="995465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793" y="4671035"/>
                <a:ext cx="995465" cy="323165"/>
              </a:xfrm>
              <a:prstGeom prst="rect">
                <a:avLst/>
              </a:prstGeom>
              <a:blipFill>
                <a:blip r:embed="rId13"/>
                <a:stretch>
                  <a:fillRect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/>
          <p:cNvCxnSpPr/>
          <p:nvPr/>
        </p:nvCxnSpPr>
        <p:spPr>
          <a:xfrm flipV="1">
            <a:off x="5483983" y="4373312"/>
            <a:ext cx="357131" cy="185734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5362821" y="4751859"/>
            <a:ext cx="467255" cy="10991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artalom helye 2"/>
          <p:cNvSpPr txBox="1">
            <a:spLocks/>
          </p:cNvSpPr>
          <p:nvPr/>
        </p:nvSpPr>
        <p:spPr>
          <a:xfrm>
            <a:off x="7721848" y="2579840"/>
            <a:ext cx="845679" cy="1120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</a:t>
            </a:r>
            <a:r>
              <a:rPr lang="hu-HU"/>
              <a:t>= </a:t>
            </a:r>
            <a:r>
              <a:rPr lang="hu-HU" smtClean="0"/>
              <a:t>1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b </a:t>
            </a:r>
            <a:r>
              <a:rPr lang="hu-HU"/>
              <a:t>= </a:t>
            </a:r>
            <a:r>
              <a:rPr lang="hu-HU" smtClean="0"/>
              <a:t>4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c </a:t>
            </a:r>
            <a:r>
              <a:rPr lang="hu-HU"/>
              <a:t>= </a:t>
            </a:r>
            <a:r>
              <a:rPr lang="hu-HU" smtClean="0"/>
              <a:t>-5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280705" y="5085349"/>
                <a:ext cx="690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Ell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 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05" y="5085349"/>
                <a:ext cx="690895" cy="369332"/>
              </a:xfrm>
              <a:prstGeom prst="rect">
                <a:avLst/>
              </a:prstGeom>
              <a:blipFill>
                <a:blip r:embed="rId14"/>
                <a:stretch>
                  <a:fillRect l="-9735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/>
              <p:cNvSpPr txBox="1"/>
              <p:nvPr/>
            </p:nvSpPr>
            <p:spPr>
              <a:xfrm>
                <a:off x="251515" y="5488268"/>
                <a:ext cx="20726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u-HU" sz="2400" b="0" smtClean="0"/>
              </a:p>
            </p:txBody>
          </p:sp>
        </mc:Choice>
        <mc:Fallback xmlns="">
          <p:sp>
            <p:nvSpPr>
              <p:cNvPr id="42" name="Szövegdoboz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5488268"/>
                <a:ext cx="2072683" cy="369332"/>
              </a:xfrm>
              <a:prstGeom prst="rect">
                <a:avLst/>
              </a:prstGeom>
              <a:blipFill>
                <a:blip r:embed="rId15"/>
                <a:stretch>
                  <a:fillRect l="-2647" r="-3235"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/>
              <p:cNvSpPr txBox="1"/>
              <p:nvPr/>
            </p:nvSpPr>
            <p:spPr>
              <a:xfrm>
                <a:off x="250048" y="5967263"/>
                <a:ext cx="3687163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+21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3" name="Szövegdoboz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8" y="5967263"/>
                <a:ext cx="3687163" cy="4203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/>
              <p:cNvSpPr txBox="1"/>
              <p:nvPr/>
            </p:nvSpPr>
            <p:spPr>
              <a:xfrm>
                <a:off x="6065316" y="4665264"/>
                <a:ext cx="1074012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∅    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46" name="Szövegdoboz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316" y="4665264"/>
                <a:ext cx="1074012" cy="323165"/>
              </a:xfrm>
              <a:prstGeom prst="rect">
                <a:avLst/>
              </a:prstGeom>
              <a:blipFill>
                <a:blip r:embed="rId17"/>
                <a:stretch>
                  <a:fillRect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0" descr="http://aetr.hu/wp-content/uploads/images/pip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62897" y="4210554"/>
            <a:ext cx="288630" cy="31739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1871903" y="2973392"/>
                <a:ext cx="2222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03" y="2973392"/>
                <a:ext cx="2222723" cy="369332"/>
              </a:xfrm>
              <a:prstGeom prst="rect">
                <a:avLst/>
              </a:prstGeom>
              <a:blipFill>
                <a:blip r:embed="rId19"/>
                <a:stretch>
                  <a:fillRect l="-822" r="-2466" b="-1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/>
              <p:cNvSpPr txBox="1"/>
              <p:nvPr/>
            </p:nvSpPr>
            <p:spPr>
              <a:xfrm>
                <a:off x="4690158" y="5454681"/>
                <a:ext cx="2531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400" b="0" smtClean="0"/>
              </a:p>
            </p:txBody>
          </p:sp>
        </mc:Choice>
        <mc:Fallback xmlns="">
          <p:sp>
            <p:nvSpPr>
              <p:cNvPr id="32" name="Szövegdoboz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58" y="5454681"/>
                <a:ext cx="2531142" cy="369332"/>
              </a:xfrm>
              <a:prstGeom prst="rect">
                <a:avLst/>
              </a:prstGeom>
              <a:blipFill>
                <a:blip r:embed="rId20"/>
                <a:stretch>
                  <a:fillRect l="-1923" r="-2163" b="-1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4688691" y="5933676"/>
                <a:ext cx="424744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+21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91" y="5933676"/>
                <a:ext cx="4247445" cy="447238"/>
              </a:xfrm>
              <a:prstGeom prst="rect">
                <a:avLst/>
              </a:prstGeom>
              <a:blipFill>
                <a:blip r:embed="rId2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8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Érettségi feladatok: négyzetgyökös egyenletek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53300"/>
            <a:ext cx="8682517" cy="51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000"/>
          </a:p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856339"/>
            <a:ext cx="8682517" cy="596961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Oldja meg a valós számok halmazán a következő egyenletet! (4p) (2012máj8b)		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2735695" y="1552775"/>
                <a:ext cx="1916615" cy="370743"/>
              </a:xfrm>
              <a:prstGeom prst="rect">
                <a:avLst/>
              </a:prstGeom>
              <a:solidFill>
                <a:srgbClr val="FFFFB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−5=8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hu-HU" sz="480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95" y="1552775"/>
                <a:ext cx="1916615" cy="370743"/>
              </a:xfrm>
              <a:prstGeom prst="rect">
                <a:avLst/>
              </a:prstGeom>
              <a:blipFill>
                <a:blip r:embed="rId3"/>
                <a:stretch>
                  <a:fillRect l="-4777" r="-3185" b="-344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623339" y="1543364"/>
                <a:ext cx="634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()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39" y="1543364"/>
                <a:ext cx="634726" cy="369332"/>
              </a:xfrm>
              <a:prstGeom prst="rect">
                <a:avLst/>
              </a:prstGeom>
              <a:blipFill>
                <a:blip r:embed="rId4"/>
                <a:stretch>
                  <a:fillRect l="-15238" r="-1905" b="-377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361549" y="1974772"/>
                <a:ext cx="2712729" cy="3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49" y="1974772"/>
                <a:ext cx="2712729" cy="378180"/>
              </a:xfrm>
              <a:prstGeom prst="rect">
                <a:avLst/>
              </a:prstGeom>
              <a:blipFill>
                <a:blip r:embed="rId5"/>
                <a:stretch>
                  <a:fillRect r="-449" b="-338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övegdoboz 20"/>
          <p:cNvSpPr txBox="1"/>
          <p:nvPr/>
        </p:nvSpPr>
        <p:spPr>
          <a:xfrm>
            <a:off x="5453419" y="2559399"/>
            <a:ext cx="17232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smtClean="0"/>
              <a:t>/ </a:t>
            </a:r>
            <a:r>
              <a:rPr lang="hu-HU" smtClean="0"/>
              <a:t>0-ra rendezés</a:t>
            </a:r>
            <a:endParaRPr lang="hu-H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1362434" y="2468107"/>
                <a:ext cx="3259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+25=64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34" y="2468107"/>
                <a:ext cx="3259290" cy="369332"/>
              </a:xfrm>
              <a:prstGeom prst="rect">
                <a:avLst/>
              </a:prstGeom>
              <a:blipFill>
                <a:blip r:embed="rId6"/>
                <a:stretch>
                  <a:fillRect l="-2617" r="-2430" b="-3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1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3236895" y="3461454"/>
                <a:ext cx="3603872" cy="6895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b="0" i="1" smtClean="0">
                                      <a:latin typeface="Cambria Math" panose="02040503050406030204" pitchFamily="18" charset="0"/>
                                    </a:rPr>
                                    <m:t>104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2·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95" y="3461454"/>
                <a:ext cx="3603872" cy="6895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221737" y="4300629"/>
                <a:ext cx="2961195" cy="679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10816−1600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37" y="4300629"/>
                <a:ext cx="2961195" cy="6798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3067904" y="4320357"/>
                <a:ext cx="1894173" cy="679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9216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904" y="4320357"/>
                <a:ext cx="1894173" cy="6798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4894055" y="4396133"/>
                <a:ext cx="1419171" cy="605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55" y="4396133"/>
                <a:ext cx="1419171" cy="6050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6873765" y="4171271"/>
                <a:ext cx="439869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6,25</m:t>
                      </m:r>
                      <m:r>
                        <a:rPr lang="hu-HU" sz="21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65" y="4171271"/>
                <a:ext cx="439869" cy="323165"/>
              </a:xfrm>
              <a:prstGeom prst="rect">
                <a:avLst/>
              </a:prstGeom>
              <a:blipFill>
                <a:blip r:embed="rId12"/>
                <a:stretch>
                  <a:fillRect l="-22222" r="-55556"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6592742" y="4747963"/>
                <a:ext cx="995465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0,25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42" y="4747963"/>
                <a:ext cx="995465" cy="323165"/>
              </a:xfrm>
              <a:prstGeom prst="rect">
                <a:avLst/>
              </a:prstGeom>
              <a:blipFill>
                <a:blip r:embed="rId13"/>
                <a:stretch>
                  <a:fillRect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/>
          <p:cNvCxnSpPr/>
          <p:nvPr/>
        </p:nvCxnSpPr>
        <p:spPr>
          <a:xfrm flipV="1">
            <a:off x="6401533" y="4358211"/>
            <a:ext cx="382419" cy="162800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6408289" y="4749446"/>
            <a:ext cx="334839" cy="138957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artalom helye 2"/>
          <p:cNvSpPr txBox="1">
            <a:spLocks/>
          </p:cNvSpPr>
          <p:nvPr/>
        </p:nvSpPr>
        <p:spPr>
          <a:xfrm>
            <a:off x="7721848" y="2579840"/>
            <a:ext cx="1098616" cy="1120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</a:t>
            </a:r>
            <a:r>
              <a:rPr lang="hu-HU"/>
              <a:t>= </a:t>
            </a:r>
            <a:r>
              <a:rPr lang="hu-HU" smtClean="0"/>
              <a:t>16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b </a:t>
            </a:r>
            <a:r>
              <a:rPr lang="hu-HU"/>
              <a:t>= </a:t>
            </a:r>
            <a:r>
              <a:rPr lang="hu-HU" smtClean="0"/>
              <a:t>-104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c </a:t>
            </a:r>
            <a:r>
              <a:rPr lang="hu-HU"/>
              <a:t>= 2</a:t>
            </a:r>
            <a:r>
              <a:rPr lang="hu-HU" smtClean="0"/>
              <a:t>5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280705" y="5085349"/>
                <a:ext cx="690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Ell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 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05" y="5085349"/>
                <a:ext cx="690895" cy="369332"/>
              </a:xfrm>
              <a:prstGeom prst="rect">
                <a:avLst/>
              </a:prstGeom>
              <a:blipFill>
                <a:blip r:embed="rId14"/>
                <a:stretch>
                  <a:fillRect l="-9735" b="-98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/>
              <p:cNvSpPr txBox="1"/>
              <p:nvPr/>
            </p:nvSpPr>
            <p:spPr>
              <a:xfrm>
                <a:off x="251515" y="5488268"/>
                <a:ext cx="30382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6,25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hu-HU" sz="2400" b="0" smtClean="0"/>
              </a:p>
            </p:txBody>
          </p:sp>
        </mc:Choice>
        <mc:Fallback xmlns="">
          <p:sp>
            <p:nvSpPr>
              <p:cNvPr id="42" name="Szövegdoboz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5488268"/>
                <a:ext cx="3038268" cy="369332"/>
              </a:xfrm>
              <a:prstGeom prst="rect">
                <a:avLst/>
              </a:prstGeom>
              <a:blipFill>
                <a:blip r:embed="rId15"/>
                <a:stretch>
                  <a:fillRect l="-1603" r="-1804"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/>
              <p:cNvSpPr txBox="1"/>
              <p:nvPr/>
            </p:nvSpPr>
            <p:spPr>
              <a:xfrm>
                <a:off x="250048" y="5967263"/>
                <a:ext cx="3610347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6,25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2,5=20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3" name="Szövegdoboz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8" y="5967263"/>
                <a:ext cx="3610347" cy="4472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/>
              <p:cNvSpPr txBox="1"/>
              <p:nvPr/>
            </p:nvSpPr>
            <p:spPr>
              <a:xfrm>
                <a:off x="7568774" y="4714350"/>
                <a:ext cx="570603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    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46" name="Szövegdoboz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774" y="4714350"/>
                <a:ext cx="570603" cy="323165"/>
              </a:xfrm>
              <a:prstGeom prst="rect">
                <a:avLst/>
              </a:prstGeom>
              <a:blipFill>
                <a:blip r:embed="rId17"/>
                <a:stretch>
                  <a:fillRect l="-19355" r="-4301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0" descr="http://aetr.hu/wp-content/uploads/images/pip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74643" y="4192147"/>
            <a:ext cx="288630" cy="31739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1222064" y="2962141"/>
                <a:ext cx="30825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+25=0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64" y="2962141"/>
                <a:ext cx="3082511" cy="369332"/>
              </a:xfrm>
              <a:prstGeom prst="rect">
                <a:avLst/>
              </a:prstGeom>
              <a:blipFill>
                <a:blip r:embed="rId19"/>
                <a:stretch>
                  <a:fillRect l="-2767" r="-1779" b="-360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/>
              <p:cNvSpPr txBox="1"/>
              <p:nvPr/>
            </p:nvSpPr>
            <p:spPr>
              <a:xfrm>
                <a:off x="4282017" y="5440966"/>
                <a:ext cx="3097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0,25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hu-HU" sz="2400" b="0" smtClean="0"/>
              </a:p>
            </p:txBody>
          </p:sp>
        </mc:Choice>
        <mc:Fallback xmlns="">
          <p:sp>
            <p:nvSpPr>
              <p:cNvPr id="34" name="Szövegdoboz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17" y="5440966"/>
                <a:ext cx="3097579" cy="369332"/>
              </a:xfrm>
              <a:prstGeom prst="rect">
                <a:avLst/>
              </a:prstGeom>
              <a:blipFill>
                <a:blip r:embed="rId20"/>
                <a:stretch>
                  <a:fillRect l="-1572" r="-1572" b="-1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/>
              <p:cNvSpPr txBox="1"/>
              <p:nvPr/>
            </p:nvSpPr>
            <p:spPr>
              <a:xfrm>
                <a:off x="4280550" y="5919961"/>
                <a:ext cx="344042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0,5=4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35" name="Szövegdoboz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50" y="5919961"/>
                <a:ext cx="3440429" cy="447238"/>
              </a:xfrm>
              <a:prstGeom prst="rect">
                <a:avLst/>
              </a:prstGeom>
              <a:blipFill>
                <a:blip r:embed="rId2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1212455"/>
                <a:ext cx="8568949" cy="4664817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hu-HU" smtClean="0"/>
                  <a:t>Egy </a:t>
                </a:r>
                <a:r>
                  <a:rPr lang="hu-HU" i="1"/>
                  <a:t>a</a:t>
                </a:r>
                <a:r>
                  <a:rPr lang="hu-HU"/>
                  <a:t> nemnegatív szám </a:t>
                </a:r>
                <a:r>
                  <a:rPr lang="hu-HU" b="1"/>
                  <a:t>négyzetgyök</a:t>
                </a:r>
                <a:r>
                  <a:rPr lang="hu-HU"/>
                  <a:t>e olyan </a:t>
                </a:r>
                <a:r>
                  <a:rPr lang="hu-HU" i="1" smtClean="0"/>
                  <a:t>b</a:t>
                </a:r>
                <a:r>
                  <a:rPr lang="hu-HU" smtClean="0"/>
                  <a:t> nemnegatív </a:t>
                </a:r>
                <a:r>
                  <a:rPr lang="hu-HU"/>
                  <a:t>szám, melynek a négyzete az </a:t>
                </a:r>
                <a:r>
                  <a:rPr lang="hu-HU" i="1"/>
                  <a:t>a</a:t>
                </a:r>
                <a:r>
                  <a:rPr lang="hu-HU"/>
                  <a:t> szám</a:t>
                </a:r>
                <a:r>
                  <a:rPr lang="hu-HU" smtClean="0"/>
                  <a:t>.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≥0)</m:t>
                    </m:r>
                  </m:oMath>
                </a14:m>
                <a:endParaRPr lang="hu-HU"/>
              </a:p>
              <a:p>
                <a:pPr marL="0" indent="0" algn="just">
                  <a:buNone/>
                </a:pPr>
                <a:r>
                  <a:rPr lang="hu-HU" smtClean="0"/>
                  <a:t> </a:t>
                </a:r>
              </a:p>
              <a:p>
                <a:pPr marL="0" indent="0" algn="just">
                  <a:buNone/>
                </a:pPr>
                <a:endParaRPr lang="hu-HU" smtClean="0"/>
              </a:p>
              <a:p>
                <a:pPr marL="0" indent="0">
                  <a:buNone/>
                </a:pPr>
                <a:endParaRPr lang="hu-HU" i="1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hu-HU" i="1" smtClean="0">
                  <a:latin typeface="+mj-lt"/>
                </a:endParaRPr>
              </a:p>
              <a:p>
                <a:pPr marL="0" indent="0">
                  <a:buNone/>
                </a:pPr>
                <a:endParaRPr lang="hu-HU" i="1">
                  <a:latin typeface="+mj-lt"/>
                </a:endParaRPr>
              </a:p>
              <a:p>
                <a:pPr marL="0" indent="0">
                  <a:buNone/>
                </a:pPr>
                <a:endParaRPr lang="hu-HU" i="1">
                  <a:latin typeface="+mj-lt"/>
                </a:endParaRPr>
              </a:p>
              <a:p>
                <a:pPr marL="0" indent="0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1212455"/>
                <a:ext cx="8568949" cy="4664817"/>
              </a:xfrm>
              <a:prstGeom prst="rect">
                <a:avLst/>
              </a:prstGeom>
              <a:blipFill>
                <a:blip r:embed="rId3"/>
                <a:stretch>
                  <a:fillRect l="-569" t="-784" r="-4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273582" y="4198457"/>
                <a:ext cx="8114841" cy="4964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hu-HU" sz="2400" i="1" smtClean="0"/>
                  <a:t>Kilenc a négyzetgyök alatt:	</a:t>
                </a:r>
                <a:r>
                  <a:rPr lang="hu-HU" sz="2400" i="1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𝑚𝑒𝑟𝑡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hu-HU" sz="3600" i="1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2" y="4198457"/>
                <a:ext cx="8114841" cy="496483"/>
              </a:xfrm>
              <a:prstGeom prst="rect">
                <a:avLst/>
              </a:prstGeom>
              <a:blipFill>
                <a:blip r:embed="rId4"/>
                <a:stretch>
                  <a:fillRect l="-1202" t="-2469" b="-28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2051720" y="2097274"/>
                <a:ext cx="4716524" cy="1447589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4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h𝑎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u-HU" sz="36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97274"/>
                <a:ext cx="4716524" cy="1447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5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2"/>
          <p:cNvSpPr txBox="1">
            <a:spLocks/>
          </p:cNvSpPr>
          <p:nvPr/>
        </p:nvSpPr>
        <p:spPr>
          <a:xfrm>
            <a:off x="251515" y="27942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Érettségi feladatok: négyzetgyökös egyenletek</a:t>
            </a:r>
            <a:endParaRPr lang="hu-HU" sz="240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24679" y="1453300"/>
            <a:ext cx="8682517" cy="540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000"/>
          </a:p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0" y="856339"/>
            <a:ext cx="8682517" cy="596961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Oldja meg a valós számok halmazán a következő egyenletet! (8p) (2006okt25)		</a:t>
            </a:r>
            <a:endParaRPr lang="hu-HU" sz="2000">
              <a:effectLst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2323278" y="1495017"/>
                <a:ext cx="2638799" cy="385170"/>
              </a:xfrm>
              <a:prstGeom prst="rect">
                <a:avLst/>
              </a:prstGeom>
              <a:solidFill>
                <a:srgbClr val="FFFFB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540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78" y="1495017"/>
                <a:ext cx="2638799" cy="385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5623339" y="1543364"/>
                <a:ext cx="634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()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39" y="1543364"/>
                <a:ext cx="634726" cy="369332"/>
              </a:xfrm>
              <a:prstGeom prst="rect">
                <a:avLst/>
              </a:prstGeom>
              <a:blipFill>
                <a:blip r:embed="rId4"/>
                <a:stretch>
                  <a:fillRect l="-15238" r="-1905" b="-377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1937659" y="1960427"/>
                <a:ext cx="3410036" cy="523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hu-HU" sz="200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00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659" y="1960427"/>
                <a:ext cx="3410036" cy="5232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övegdoboz 20"/>
          <p:cNvSpPr txBox="1"/>
          <p:nvPr/>
        </p:nvSpPr>
        <p:spPr>
          <a:xfrm>
            <a:off x="5881513" y="2476817"/>
            <a:ext cx="17232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smtClean="0"/>
              <a:t>/ </a:t>
            </a:r>
            <a:r>
              <a:rPr lang="hu-HU" smtClean="0"/>
              <a:t>0-ra rendezés</a:t>
            </a:r>
            <a:endParaRPr lang="hu-H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2523177" y="2526890"/>
                <a:ext cx="31720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+3=1−4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77" y="2526890"/>
                <a:ext cx="3172087" cy="307777"/>
              </a:xfrm>
              <a:prstGeom prst="rect">
                <a:avLst/>
              </a:prstGeom>
              <a:blipFill>
                <a:blip r:embed="rId6"/>
                <a:stretch>
                  <a:fillRect l="-577" b="-12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1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100" i="1" dirty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3487189"/>
                <a:ext cx="2830390" cy="691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3236895" y="3461454"/>
                <a:ext cx="3360920" cy="757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hu-HU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−4·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(−3)</m:t>
                              </m:r>
                              <m:r>
                                <a:rPr lang="hu-HU" sz="21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2·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(−3)</m:t>
                          </m:r>
                        </m:den>
                      </m:f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95" y="3461454"/>
                <a:ext cx="3360920" cy="757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1097364" y="4319764"/>
                <a:ext cx="1970539" cy="6771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1+24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64" y="4319764"/>
                <a:ext cx="1970539" cy="6771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3067904" y="4320357"/>
                <a:ext cx="1499834" cy="683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1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904" y="4320357"/>
                <a:ext cx="1499834" cy="683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4670654" y="4397385"/>
                <a:ext cx="1173911" cy="6137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u-HU" sz="2100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54" y="4397385"/>
                <a:ext cx="1173911" cy="6137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6442884" y="4008296"/>
                <a:ext cx="439869" cy="6071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1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4" y="4008296"/>
                <a:ext cx="439869" cy="6071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/>
              <p:cNvSpPr txBox="1"/>
              <p:nvPr/>
            </p:nvSpPr>
            <p:spPr>
              <a:xfrm>
                <a:off x="6170588" y="4748245"/>
                <a:ext cx="995465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37" name="Szövegdoboz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588" y="4748245"/>
                <a:ext cx="995465" cy="323165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/>
          <p:cNvCxnSpPr/>
          <p:nvPr/>
        </p:nvCxnSpPr>
        <p:spPr>
          <a:xfrm flipV="1">
            <a:off x="5979379" y="4358493"/>
            <a:ext cx="382419" cy="162800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5986135" y="4749728"/>
            <a:ext cx="334839" cy="138957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artalom helye 2"/>
          <p:cNvSpPr txBox="1">
            <a:spLocks/>
          </p:cNvSpPr>
          <p:nvPr/>
        </p:nvSpPr>
        <p:spPr>
          <a:xfrm>
            <a:off x="7721848" y="2579840"/>
            <a:ext cx="1098616" cy="1120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</a:t>
            </a:r>
            <a:r>
              <a:rPr lang="hu-HU"/>
              <a:t>= </a:t>
            </a:r>
            <a:r>
              <a:rPr lang="hu-HU" smtClean="0"/>
              <a:t>-3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b </a:t>
            </a:r>
            <a:r>
              <a:rPr lang="hu-HU"/>
              <a:t>= 1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c </a:t>
            </a:r>
            <a:r>
              <a:rPr lang="hu-HU"/>
              <a:t>= </a:t>
            </a:r>
            <a:r>
              <a:rPr lang="hu-HU" smtClean="0"/>
              <a:t>2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/>
              <p:cNvSpPr txBox="1"/>
              <p:nvPr/>
            </p:nvSpPr>
            <p:spPr>
              <a:xfrm>
                <a:off x="224678" y="4876214"/>
                <a:ext cx="690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Ell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.: </m:t>
                      </m:r>
                    </m:oMath>
                  </m:oMathPara>
                </a14:m>
                <a:endParaRPr lang="hu-HU" sz="2400"/>
              </a:p>
            </p:txBody>
          </p:sp>
        </mc:Choice>
        <mc:Fallback xmlns="">
          <p:sp>
            <p:nvSpPr>
              <p:cNvPr id="41" name="Szövegdoboz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8" y="4876214"/>
                <a:ext cx="690895" cy="369332"/>
              </a:xfrm>
              <a:prstGeom prst="rect">
                <a:avLst/>
              </a:prstGeom>
              <a:blipFill>
                <a:blip r:embed="rId14"/>
                <a:stretch>
                  <a:fillRect l="-9735" b="-1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/>
              <p:cNvSpPr txBox="1"/>
              <p:nvPr/>
            </p:nvSpPr>
            <p:spPr>
              <a:xfrm>
                <a:off x="49724" y="5226879"/>
                <a:ext cx="4104455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16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1600" b="0" i="0" smtClean="0">
                          <a:latin typeface="Cambria Math" panose="02040503050406030204" pitchFamily="18" charset="0"/>
                        </a:rPr>
                        <m:t>.:</m:t>
                      </m:r>
                      <m:rad>
                        <m:radPr>
                          <m:degHide m:val="on"/>
                          <m:ctrlPr>
                            <a:rPr lang="hu-HU" sz="16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hu-HU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hu-HU" sz="1600" i="1">
                              <a:latin typeface="Cambria Math" panose="02040503050406030204" pitchFamily="18" charset="0"/>
                            </a:rPr>
                            <m:t>·</m:t>
                          </m:r>
                          <m:d>
                            <m:dPr>
                              <m:ctrlPr>
                                <a:rPr lang="hu-HU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hu-HU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16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hu-H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1600" b="0" smtClean="0"/>
              </a:p>
            </p:txBody>
          </p:sp>
        </mc:Choice>
        <mc:Fallback xmlns="">
          <p:sp>
            <p:nvSpPr>
              <p:cNvPr id="42" name="Szövegdoboz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4" y="5226879"/>
                <a:ext cx="4104455" cy="7275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/>
              <p:cNvSpPr txBox="1"/>
              <p:nvPr/>
            </p:nvSpPr>
            <p:spPr>
              <a:xfrm>
                <a:off x="251515" y="6020076"/>
                <a:ext cx="251421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hu-H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2000"/>
              </a:p>
            </p:txBody>
          </p:sp>
        </mc:Choice>
        <mc:Fallback xmlns="">
          <p:sp>
            <p:nvSpPr>
              <p:cNvPr id="43" name="Szövegdoboz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6020076"/>
                <a:ext cx="2514214" cy="6915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/>
              <p:cNvSpPr txBox="1"/>
              <p:nvPr/>
            </p:nvSpPr>
            <p:spPr>
              <a:xfrm>
                <a:off x="7052489" y="4748245"/>
                <a:ext cx="570603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       </m:t>
                      </m:r>
                    </m:oMath>
                  </m:oMathPara>
                </a14:m>
                <a:endParaRPr lang="hu-HU" sz="2100" dirty="0"/>
              </a:p>
            </p:txBody>
          </p:sp>
        </mc:Choice>
        <mc:Fallback xmlns="">
          <p:sp>
            <p:nvSpPr>
              <p:cNvPr id="46" name="Szövegdoboz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89" y="4748245"/>
                <a:ext cx="570603" cy="323165"/>
              </a:xfrm>
              <a:prstGeom prst="rect">
                <a:avLst/>
              </a:prstGeom>
              <a:blipFill>
                <a:blip r:embed="rId17"/>
                <a:stretch>
                  <a:fillRect l="-19149" r="-3191" b="-188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0" descr="http://aetr.hu/wp-content/uploads/images/pip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52489" y="4192429"/>
            <a:ext cx="288630" cy="31739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/>
              <p:cNvSpPr txBox="1"/>
              <p:nvPr/>
            </p:nvSpPr>
            <p:spPr>
              <a:xfrm>
                <a:off x="2405190" y="2999144"/>
                <a:ext cx="2052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hu-HU" sz="2000"/>
              </a:p>
            </p:txBody>
          </p:sp>
        </mc:Choice>
        <mc:Fallback xmlns="">
          <p:sp>
            <p:nvSpPr>
              <p:cNvPr id="31" name="Szövegdoboz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190" y="2999144"/>
                <a:ext cx="2052420" cy="307777"/>
              </a:xfrm>
              <a:prstGeom prst="rect">
                <a:avLst/>
              </a:prstGeom>
              <a:blipFill>
                <a:blip r:embed="rId19"/>
                <a:stretch>
                  <a:fillRect l="-298" r="-2083" b="-12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/>
              <p:cNvSpPr txBox="1"/>
              <p:nvPr/>
            </p:nvSpPr>
            <p:spPr>
              <a:xfrm>
                <a:off x="4822814" y="5561330"/>
                <a:ext cx="3240139" cy="343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.:</m:t>
                      </m:r>
                      <m:rad>
                        <m:radPr>
                          <m:degHide m:val="on"/>
                          <m:ctrlPr>
                            <a:rPr lang="hu-HU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b="0" smtClean="0"/>
              </a:p>
            </p:txBody>
          </p:sp>
        </mc:Choice>
        <mc:Fallback xmlns="">
          <p:sp>
            <p:nvSpPr>
              <p:cNvPr id="32" name="Szövegdoboz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4" y="5561330"/>
                <a:ext cx="3240139" cy="343107"/>
              </a:xfrm>
              <a:prstGeom prst="rect">
                <a:avLst/>
              </a:prstGeom>
              <a:blipFill>
                <a:blip r:embed="rId2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/>
              <p:cNvSpPr txBox="1"/>
              <p:nvPr/>
            </p:nvSpPr>
            <p:spPr>
              <a:xfrm>
                <a:off x="4917355" y="6101760"/>
                <a:ext cx="2177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1=−1</m:t>
                      </m:r>
                    </m:oMath>
                  </m:oMathPara>
                </a14:m>
                <a:endParaRPr lang="hu-HU" sz="2000"/>
              </a:p>
            </p:txBody>
          </p:sp>
        </mc:Choice>
        <mc:Fallback xmlns="">
          <p:sp>
            <p:nvSpPr>
              <p:cNvPr id="33" name="Szövegdoboz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55" y="6101760"/>
                <a:ext cx="2177134" cy="307777"/>
              </a:xfrm>
              <a:prstGeom prst="rect">
                <a:avLst/>
              </a:prstGeom>
              <a:blipFill>
                <a:blip r:embed="rId21"/>
                <a:stretch>
                  <a:fillRect l="-3361" r="-1681" b="-34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619672" y="1556792"/>
            <a:ext cx="5544616" cy="4248472"/>
          </a:xfrm>
          <a:solidFill>
            <a:srgbClr val="D7D7D7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smtClean="0"/>
              <a:t>Forrásjegyzék:</a:t>
            </a:r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r>
              <a:rPr lang="hu-HU" smtClean="0"/>
              <a:t>[1] Kosztolányi József et </a:t>
            </a:r>
            <a:r>
              <a:rPr lang="hu-HU" err="1"/>
              <a:t>al</a:t>
            </a:r>
            <a:r>
              <a:rPr lang="hu-HU"/>
              <a:t>.: </a:t>
            </a:r>
            <a:r>
              <a:rPr lang="hu-HU" smtClean="0"/>
              <a:t>Sokszínű matematika  9., 10., 11., 12. Szeged, Mozaik Kiadó, 2016.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r>
              <a:rPr lang="hu-HU" smtClean="0"/>
              <a:t>[2] Érettségi vizsgatárgyak feladatlapjai, javítási-értékelési útmutatói: matematika, Oktatási Hivatal, 2017. www.oktatas.hu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r>
              <a:rPr lang="hu-HU" smtClean="0"/>
              <a:t>[3] Tóth János: Oxford Matematika Kislexikon. Szeged, </a:t>
            </a:r>
            <a:r>
              <a:rPr lang="hu-HU" err="1" smtClean="0"/>
              <a:t>Typotext</a:t>
            </a:r>
            <a:r>
              <a:rPr lang="hu-HU" smtClean="0"/>
              <a:t> Elektronikus Kiadó Kft., 2007. www.tankonyvtar.hu</a:t>
            </a:r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5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51516" y="1212455"/>
                <a:ext cx="8640964" cy="5312889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buNone/>
                </a:pPr>
                <a:r>
                  <a:rPr lang="hu-HU" dirty="0" smtClean="0"/>
                  <a:t>Valamely </a:t>
                </a:r>
                <a:r>
                  <a:rPr lang="hu-HU" i="1" dirty="0"/>
                  <a:t>a</a:t>
                </a:r>
                <a:r>
                  <a:rPr lang="hu-HU" dirty="0"/>
                  <a:t> szám </a:t>
                </a:r>
                <a:r>
                  <a:rPr lang="hu-HU" b="1" i="1" dirty="0"/>
                  <a:t>n</a:t>
                </a:r>
                <a:r>
                  <a:rPr lang="hu-HU" b="1" dirty="0"/>
                  <a:t>-edik gyök</a:t>
                </a:r>
                <a:r>
                  <a:rPr lang="hu-HU" dirty="0"/>
                  <a:t>e (n</a:t>
                </a:r>
                <a:r>
                  <a:rPr lang="hu-HU" dirty="0">
                    <a:sym typeface="Symbol" panose="05050102010706020507" pitchFamily="18" charset="2"/>
                  </a:rPr>
                  <a:t></a:t>
                </a:r>
                <a:r>
                  <a:rPr lang="hu-HU" dirty="0" err="1" smtClean="0"/>
                  <a:t>N</a:t>
                </a:r>
                <a:r>
                  <a:rPr lang="hu-HU" dirty="0"/>
                  <a:t>;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n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hu-H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dirty="0" smtClean="0"/>
                  <a:t>2) </a:t>
                </a:r>
                <a:r>
                  <a:rPr lang="hu-HU" dirty="0"/>
                  <a:t>olyan </a:t>
                </a:r>
                <a:r>
                  <a:rPr lang="hu-HU" i="1" dirty="0"/>
                  <a:t>b</a:t>
                </a:r>
                <a:r>
                  <a:rPr lang="hu-HU" dirty="0"/>
                  <a:t> szám, melynek </a:t>
                </a:r>
                <a:r>
                  <a:rPr lang="hu-HU" i="1" dirty="0"/>
                  <a:t>n</a:t>
                </a:r>
                <a:r>
                  <a:rPr lang="hu-HU" dirty="0"/>
                  <a:t>-edik hatványa az </a:t>
                </a:r>
                <a:r>
                  <a:rPr lang="hu-HU" i="1" dirty="0"/>
                  <a:t>a</a:t>
                </a:r>
                <a:r>
                  <a:rPr lang="hu-HU" dirty="0"/>
                  <a:t> szám</a:t>
                </a:r>
                <a:r>
                  <a:rPr lang="hu-HU" dirty="0" smtClean="0"/>
                  <a:t>.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≥0)</m:t>
                    </m:r>
                  </m:oMath>
                </a14:m>
                <a:endParaRPr lang="hu-HU" dirty="0"/>
              </a:p>
              <a:p>
                <a:pPr marL="0" indent="0" algn="just">
                  <a:buNone/>
                </a:pPr>
                <a:r>
                  <a:rPr lang="hu-HU" dirty="0" smtClean="0"/>
                  <a:t> </a:t>
                </a:r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:endParaRPr lang="hu-HU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dirty="0">
                  <a:latin typeface="+mj-lt"/>
                </a:endParaRPr>
              </a:p>
              <a:p>
                <a:pPr marL="0" indent="0" algn="just">
                  <a:buNone/>
                </a:pPr>
                <a:endParaRPr lang="hu-HU" i="1" baseline="30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1212455"/>
                <a:ext cx="8640964" cy="5312889"/>
              </a:xfrm>
              <a:prstGeom prst="rect">
                <a:avLst/>
              </a:prstGeom>
              <a:blipFill rotWithShape="1">
                <a:blip r:embed="rId3"/>
                <a:stretch>
                  <a:fillRect l="-564" t="-574" r="-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442820" y="5733256"/>
                <a:ext cx="8114841" cy="4964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hu-HU" sz="2400" i="1" smtClean="0"/>
                  <a:t>Nyolc a harmadikgyök alatt:	</a:t>
                </a:r>
                <a:r>
                  <a:rPr lang="hu-HU" sz="2400" i="1"/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sz="24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𝑚𝑒𝑟𝑡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hu-HU" sz="3600" i="1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0" y="5733256"/>
                <a:ext cx="8114841" cy="496483"/>
              </a:xfrm>
              <a:prstGeom prst="rect">
                <a:avLst/>
              </a:prstGeom>
              <a:blipFill>
                <a:blip r:embed="rId4"/>
                <a:stretch>
                  <a:fillRect l="-1202" t="-2439" b="-268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2141979" y="1891200"/>
                <a:ext cx="4716524" cy="755662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0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h𝑎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u-HU" sz="3600" dirty="0" smtClean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79" y="1891200"/>
                <a:ext cx="4716524" cy="755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artalom helye 2"/>
              <p:cNvSpPr txBox="1">
                <a:spLocks/>
              </p:cNvSpPr>
              <p:nvPr/>
            </p:nvSpPr>
            <p:spPr>
              <a:xfrm>
                <a:off x="2231989" y="3099606"/>
                <a:ext cx="4536501" cy="1070209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sz="2400" smtClean="0"/>
                  <a:t>ha n páros, akkor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hu-HU" sz="2400" smtClean="0"/>
                  <a:t> </a:t>
                </a:r>
              </a:p>
              <a:p>
                <a:pPr marL="0" indent="0" algn="just">
                  <a:buNone/>
                </a:pPr>
                <a:r>
                  <a:rPr lang="hu-HU" sz="2400"/>
                  <a:t>ha n </a:t>
                </a:r>
                <a:r>
                  <a:rPr lang="hu-HU" sz="2400" smtClean="0"/>
                  <a:t>páratlan, </a:t>
                </a:r>
                <a:r>
                  <a:rPr lang="hu-HU" sz="2400"/>
                  <a:t>akkor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/>
                  <a:t> </a:t>
                </a:r>
                <a:endParaRPr lang="hu-HU" sz="2400" dirty="0"/>
              </a:p>
            </p:txBody>
          </p:sp>
        </mc:Choice>
        <mc:Fallback xmlns="">
          <p:sp>
            <p:nvSpPr>
              <p:cNvPr id="11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89" y="3099606"/>
                <a:ext cx="4536501" cy="1070209"/>
              </a:xfrm>
              <a:prstGeom prst="rect">
                <a:avLst/>
              </a:prstGeom>
              <a:blipFill>
                <a:blip r:embed="rId6"/>
                <a:stretch>
                  <a:fillRect l="-2013" t="-452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églalap 11"/>
          <p:cNvSpPr/>
          <p:nvPr/>
        </p:nvSpPr>
        <p:spPr>
          <a:xfrm>
            <a:off x="4526575" y="4883748"/>
            <a:ext cx="186839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hu-HU" sz="2000" i="1" smtClean="0"/>
              <a:t>gyökkitevő</a:t>
            </a:r>
            <a:endParaRPr lang="hu-HU" sz="3600" i="1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220072" y="5233006"/>
            <a:ext cx="348713" cy="60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artalom helye 2"/>
          <p:cNvSpPr txBox="1">
            <a:spLocks/>
          </p:cNvSpPr>
          <p:nvPr/>
        </p:nvSpPr>
        <p:spPr>
          <a:xfrm>
            <a:off x="230742" y="3212976"/>
            <a:ext cx="8589724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251516" y="1212455"/>
            <a:ext cx="8568949" cy="2000521"/>
          </a:xfrm>
          <a:prstGeom prst="rect">
            <a:avLst/>
          </a:prstGeom>
          <a:solidFill>
            <a:srgbClr val="E9F7F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mtClean="0"/>
              <a:t> </a:t>
            </a:r>
          </a:p>
          <a:p>
            <a:pPr marL="0" indent="0" algn="just">
              <a:buNone/>
            </a:pPr>
            <a:endParaRPr lang="hu-HU" smtClean="0"/>
          </a:p>
          <a:p>
            <a:pPr marL="0" indent="0">
              <a:buNone/>
            </a:pPr>
            <a:endParaRPr lang="hu-HU" i="1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hu-HU" i="1" smtClean="0">
              <a:latin typeface="+mj-lt"/>
            </a:endParaRPr>
          </a:p>
          <a:p>
            <a:pPr marL="0" indent="0">
              <a:buNone/>
            </a:pPr>
            <a:endParaRPr lang="hu-HU" i="1">
              <a:latin typeface="+mj-lt"/>
            </a:endParaRPr>
          </a:p>
          <a:p>
            <a:pPr marL="0" indent="0">
              <a:buNone/>
            </a:pPr>
            <a:endParaRPr lang="hu-HU" i="1">
              <a:latin typeface="+mj-lt"/>
            </a:endParaRPr>
          </a:p>
          <a:p>
            <a:pPr marL="0" indent="0">
              <a:buNone/>
            </a:pPr>
            <a:endParaRPr lang="hu-HU" i="1" baseline="30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/>
              <p:cNvSpPr txBox="1">
                <a:spLocks/>
              </p:cNvSpPr>
              <p:nvPr/>
            </p:nvSpPr>
            <p:spPr>
              <a:xfrm>
                <a:off x="2339752" y="1361416"/>
                <a:ext cx="3528392" cy="1638869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0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g>
                        <m:e>
                          <m:sSup>
                            <m:sSupPr>
                              <m:ctrlPr>
                                <a:rPr lang="hu-HU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rad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hu-HU" sz="36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36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g>
                        <m:e>
                          <m:sSup>
                            <m:sSupPr>
                              <m:ctrlPr>
                                <a:rPr lang="hu-H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rad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361416"/>
                <a:ext cx="3528392" cy="1638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5593250" y="4458421"/>
                <a:ext cx="1335173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50" y="4458421"/>
                <a:ext cx="1335173" cy="629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5447310" y="3340833"/>
                <a:ext cx="1327158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10" y="3340833"/>
                <a:ext cx="1327158" cy="629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1630886" y="3340834"/>
                <a:ext cx="1405705" cy="628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86" y="3340834"/>
                <a:ext cx="1405705" cy="628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1632810" y="4457330"/>
                <a:ext cx="1405705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10" y="4457330"/>
                <a:ext cx="1405705" cy="629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1636150" y="5729922"/>
                <a:ext cx="1405705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50" y="5729922"/>
                <a:ext cx="1405705" cy="629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5744175" y="5639807"/>
                <a:ext cx="1479764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8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/>
                                </a:rPr>
                                <m:t>12</m:t>
                              </m:r>
                            </m:sup>
                          </m:sSup>
                        </m:e>
                      </m:rad>
                      <m:r>
                        <a:rPr lang="hu-HU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75" y="5639807"/>
                <a:ext cx="1479764" cy="629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2932377" y="3388536"/>
                <a:ext cx="861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77" y="3388536"/>
                <a:ext cx="86181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2975677" y="4479804"/>
                <a:ext cx="861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|</m:t>
                          </m:r>
                          <m:r>
                            <a:rPr lang="hu-HU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hu-HU" sz="32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7" y="4479804"/>
                <a:ext cx="86181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2975677" y="5757087"/>
                <a:ext cx="861814" cy="62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hu-HU" sz="3200" b="0" i="1" smtClean="0">
                              <a:latin typeface="Cambria Math"/>
                            </a:rPr>
                            <m:t>|</m:t>
                          </m:r>
                        </m:e>
                        <m:sup/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7" y="5757087"/>
                <a:ext cx="861814" cy="6269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6632297" y="3384885"/>
                <a:ext cx="861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97" y="3384885"/>
                <a:ext cx="86181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6793032" y="4486814"/>
                <a:ext cx="861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32" y="4486814"/>
                <a:ext cx="86181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7063204" y="5684756"/>
                <a:ext cx="861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04" y="5684756"/>
                <a:ext cx="86181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7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2"/>
          <p:cNvSpPr txBox="1">
            <a:spLocks/>
          </p:cNvSpPr>
          <p:nvPr/>
        </p:nvSpPr>
        <p:spPr>
          <a:xfrm>
            <a:off x="230742" y="980728"/>
            <a:ext cx="8589724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 txBox="1">
                <a:spLocks/>
              </p:cNvSpPr>
              <p:nvPr/>
            </p:nvSpPr>
            <p:spPr>
              <a:xfrm>
                <a:off x="611560" y="1657920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57920"/>
                <a:ext cx="1836634" cy="520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2"/>
              <p:cNvSpPr txBox="1">
                <a:spLocks/>
              </p:cNvSpPr>
              <p:nvPr/>
            </p:nvSpPr>
            <p:spPr>
              <a:xfrm>
                <a:off x="2448194" y="1657920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194" y="1657920"/>
                <a:ext cx="773272" cy="520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artalom helye 2"/>
              <p:cNvSpPr txBox="1">
                <a:spLocks/>
              </p:cNvSpPr>
              <p:nvPr/>
            </p:nvSpPr>
            <p:spPr>
              <a:xfrm>
                <a:off x="620687" y="2679279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" y="2679279"/>
                <a:ext cx="1836634" cy="520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artalom helye 2"/>
              <p:cNvSpPr txBox="1">
                <a:spLocks/>
              </p:cNvSpPr>
              <p:nvPr/>
            </p:nvSpPr>
            <p:spPr>
              <a:xfrm>
                <a:off x="2457321" y="2679279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10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21" y="2679279"/>
                <a:ext cx="773272" cy="5202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artalom helye 2"/>
              <p:cNvSpPr txBox="1">
                <a:spLocks/>
              </p:cNvSpPr>
              <p:nvPr/>
            </p:nvSpPr>
            <p:spPr>
              <a:xfrm>
                <a:off x="613338" y="3700149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8" y="3700149"/>
                <a:ext cx="1836634" cy="5202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artalom helye 2"/>
              <p:cNvSpPr txBox="1">
                <a:spLocks/>
              </p:cNvSpPr>
              <p:nvPr/>
            </p:nvSpPr>
            <p:spPr>
              <a:xfrm>
                <a:off x="2449972" y="3700149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12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72" y="3700149"/>
                <a:ext cx="773272" cy="5202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artalom helye 2"/>
              <p:cNvSpPr txBox="1">
                <a:spLocks/>
              </p:cNvSpPr>
              <p:nvPr/>
            </p:nvSpPr>
            <p:spPr>
              <a:xfrm>
                <a:off x="619584" y="4929884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4" y="4929884"/>
                <a:ext cx="1836634" cy="5202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artalom helye 2"/>
              <p:cNvSpPr txBox="1">
                <a:spLocks/>
              </p:cNvSpPr>
              <p:nvPr/>
            </p:nvSpPr>
            <p:spPr>
              <a:xfrm>
                <a:off x="2448194" y="4970019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14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194" y="4970019"/>
                <a:ext cx="773272" cy="5202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artalom helye 2"/>
              <p:cNvSpPr txBox="1">
                <a:spLocks/>
              </p:cNvSpPr>
              <p:nvPr/>
            </p:nvSpPr>
            <p:spPr>
              <a:xfrm>
                <a:off x="4860032" y="1657920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57920"/>
                <a:ext cx="1836634" cy="5202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artalom helye 2"/>
              <p:cNvSpPr txBox="1">
                <a:spLocks/>
              </p:cNvSpPr>
              <p:nvPr/>
            </p:nvSpPr>
            <p:spPr>
              <a:xfrm>
                <a:off x="6696666" y="1657920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1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66" y="1657920"/>
                <a:ext cx="773272" cy="5202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4860032" y="2679279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679279"/>
                <a:ext cx="1836634" cy="5202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artalom helye 2"/>
              <p:cNvSpPr txBox="1">
                <a:spLocks/>
              </p:cNvSpPr>
              <p:nvPr/>
            </p:nvSpPr>
            <p:spPr>
              <a:xfrm>
                <a:off x="6696666" y="2679279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20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66" y="2679279"/>
                <a:ext cx="773272" cy="5202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artalom helye 2"/>
              <p:cNvSpPr txBox="1">
                <a:spLocks/>
              </p:cNvSpPr>
              <p:nvPr/>
            </p:nvSpPr>
            <p:spPr>
              <a:xfrm>
                <a:off x="4860032" y="3660006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660006"/>
                <a:ext cx="1836634" cy="5202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6696666" y="3660006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23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66" y="3660006"/>
                <a:ext cx="773272" cy="5202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artalom helye 2"/>
              <p:cNvSpPr txBox="1">
                <a:spLocks/>
              </p:cNvSpPr>
              <p:nvPr/>
            </p:nvSpPr>
            <p:spPr>
              <a:xfrm>
                <a:off x="4860032" y="4709886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09886"/>
                <a:ext cx="1836634" cy="5202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artalom helye 2"/>
              <p:cNvSpPr txBox="1">
                <a:spLocks/>
              </p:cNvSpPr>
              <p:nvPr/>
            </p:nvSpPr>
            <p:spPr>
              <a:xfrm>
                <a:off x="6696666" y="4709886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2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66" y="4709886"/>
                <a:ext cx="773272" cy="5202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artalom helye 2"/>
              <p:cNvSpPr txBox="1">
                <a:spLocks/>
              </p:cNvSpPr>
              <p:nvPr/>
            </p:nvSpPr>
            <p:spPr>
              <a:xfrm>
                <a:off x="4860032" y="5735435"/>
                <a:ext cx="1836634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4800" b="0" i="1" dirty="0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g>
                        <m:e>
                          <m:r>
                            <a:rPr lang="hu-HU" sz="4800" b="0" i="1" dirty="0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e>
                      </m:rad>
                      <m:r>
                        <a:rPr lang="hu-HU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735435"/>
                <a:ext cx="1836634" cy="5202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artalom helye 2"/>
              <p:cNvSpPr txBox="1">
                <a:spLocks/>
              </p:cNvSpPr>
              <p:nvPr/>
            </p:nvSpPr>
            <p:spPr>
              <a:xfrm>
                <a:off x="6696666" y="5735435"/>
                <a:ext cx="773272" cy="5202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4400" dirty="0"/>
              </a:p>
            </p:txBody>
          </p:sp>
        </mc:Choice>
        <mc:Fallback xmlns="">
          <p:sp>
            <p:nvSpPr>
              <p:cNvPr id="2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66" y="5735435"/>
                <a:ext cx="773272" cy="5202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rtalom helye 2"/>
          <p:cNvSpPr txBox="1">
            <a:spLocks/>
          </p:cNvSpPr>
          <p:nvPr/>
        </p:nvSpPr>
        <p:spPr>
          <a:xfrm>
            <a:off x="251516" y="350741"/>
            <a:ext cx="85689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smtClean="0"/>
              <a:t>A gyökvonás</a:t>
            </a:r>
            <a:endParaRPr lang="hu-HU" sz="2400"/>
          </a:p>
          <a:p>
            <a:pPr marL="0" indent="0">
              <a:buFont typeface="Garamond" pitchFamily="18" charset="0"/>
              <a:buNone/>
            </a:pPr>
            <a:endParaRPr lang="hu-HU" sz="105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30742" y="980728"/>
            <a:ext cx="8589724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545244" y="1228137"/>
                <a:ext cx="836383" cy="517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hu-H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hu-HU" sz="2400" dirty="0" smtClean="0">
                    <a:latin typeface="+mj-lt"/>
                  </a:rPr>
                  <a:t>=</a:t>
                </a:r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4" y="1228137"/>
                <a:ext cx="836383" cy="517578"/>
              </a:xfrm>
              <a:prstGeom prst="rect">
                <a:avLst/>
              </a:prstGeom>
              <a:blipFill>
                <a:blip r:embed="rId3"/>
                <a:stretch>
                  <a:fillRect r="-10145" b="-258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462316" y="2207722"/>
                <a:ext cx="1050096" cy="5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6" y="2207722"/>
                <a:ext cx="1050096" cy="52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315705" y="3338082"/>
                <a:ext cx="1619161" cy="5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5" y="3338082"/>
                <a:ext cx="1619161" cy="52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545244" y="4435545"/>
                <a:ext cx="1050096" cy="5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4" y="4435545"/>
                <a:ext cx="1050096" cy="525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455532" y="5365846"/>
                <a:ext cx="1279325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2" y="5365846"/>
                <a:ext cx="1279325" cy="523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/>
          <p:cNvSpPr txBox="1"/>
          <p:nvPr/>
        </p:nvSpPr>
        <p:spPr>
          <a:xfrm>
            <a:off x="1202047" y="1290096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j-lt"/>
              </a:rPr>
              <a:t>1</a:t>
            </a:r>
            <a:endParaRPr lang="hu-HU" sz="2400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328836" y="2296241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3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63626" y="3382417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-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500288" y="4507779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0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668866" y="5390271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3589384" y="1303198"/>
                <a:ext cx="769057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hu-HU" sz="24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hu-HU" sz="2400" dirty="0" smtClean="0">
                    <a:latin typeface="+mj-lt"/>
                  </a:rPr>
                  <a:t>=</a:t>
                </a:r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384" y="1303198"/>
                <a:ext cx="769057" cy="499945"/>
              </a:xfrm>
              <a:prstGeom prst="rect">
                <a:avLst/>
              </a:prstGeom>
              <a:blipFill>
                <a:blip r:embed="rId8"/>
                <a:stretch>
                  <a:fillRect t="-2439" r="-11111" b="-268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6505085" y="1375252"/>
                <a:ext cx="1211998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85" y="1375252"/>
                <a:ext cx="1211998" cy="50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6505085" y="2347227"/>
                <a:ext cx="1023935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hu-HU" sz="24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hu-HU" sz="2400" dirty="0" smtClean="0">
                    <a:latin typeface="+mj-lt"/>
                  </a:rPr>
                  <a:t> =</a:t>
                </a:r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85" y="2347227"/>
                <a:ext cx="1023935" cy="496483"/>
              </a:xfrm>
              <a:prstGeom prst="rect">
                <a:avLst/>
              </a:prstGeom>
              <a:blipFill>
                <a:blip r:embed="rId10"/>
                <a:stretch>
                  <a:fillRect t="-2469" r="-8333" b="-28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6505085" y="3338879"/>
                <a:ext cx="115268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85" y="3338879"/>
                <a:ext cx="1152687" cy="50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6458276" y="4407405"/>
                <a:ext cx="1381917" cy="51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276" y="4407405"/>
                <a:ext cx="1381917" cy="51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6449781" y="5480576"/>
                <a:ext cx="1322605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81" y="5480576"/>
                <a:ext cx="1322605" cy="5127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3397568" y="2207361"/>
                <a:ext cx="1152688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68" y="2207361"/>
                <a:ext cx="1152688" cy="507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/>
              <p:cNvSpPr txBox="1"/>
              <p:nvPr/>
            </p:nvSpPr>
            <p:spPr>
              <a:xfrm>
                <a:off x="3265648" y="3343147"/>
                <a:ext cx="1322605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48" y="3343147"/>
                <a:ext cx="1322605" cy="5150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3275429" y="4365550"/>
                <a:ext cx="1211998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rad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29" y="4365550"/>
                <a:ext cx="1211998" cy="5075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2814237" y="5469309"/>
                <a:ext cx="1721753" cy="50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−1000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237" y="5469309"/>
                <a:ext cx="1721753" cy="5075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zövegdoboz 30"/>
          <p:cNvSpPr txBox="1"/>
          <p:nvPr/>
        </p:nvSpPr>
        <p:spPr>
          <a:xfrm>
            <a:off x="4196804" y="1360438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j-lt"/>
              </a:rPr>
              <a:t>1</a:t>
            </a:r>
            <a:endParaRPr lang="hu-HU" sz="2400" dirty="0">
              <a:latin typeface="+mj-lt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391067" y="2283670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3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4455372" y="3400149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5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358441" y="4421119"/>
            <a:ext cx="78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j-lt"/>
              </a:rPr>
              <a:t>-2</a:t>
            </a:r>
            <a:endParaRPr lang="hu-HU" sz="2400" dirty="0">
              <a:latin typeface="+mj-lt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4411320" y="5557610"/>
            <a:ext cx="102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j-lt"/>
              </a:rPr>
              <a:t>-10</a:t>
            </a:r>
            <a:endParaRPr lang="hu-HU" sz="2400" dirty="0">
              <a:latin typeface="+mj-lt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581625" y="1422508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-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7447714" y="2408255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513818" y="3411625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3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665262" y="4465176"/>
            <a:ext cx="76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j-lt"/>
              </a:rPr>
              <a:t>-2</a:t>
            </a:r>
            <a:endParaRPr lang="hu-HU" sz="2400" dirty="0">
              <a:latin typeface="+mj-lt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7636542" y="5557610"/>
            <a:ext cx="51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18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artalom helye 2"/>
              <p:cNvSpPr txBox="1">
                <a:spLocks/>
              </p:cNvSpPr>
              <p:nvPr/>
            </p:nvSpPr>
            <p:spPr>
              <a:xfrm>
                <a:off x="251516" y="350741"/>
                <a:ext cx="8568949" cy="5040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u-HU" sz="2400" dirty="0" err="1" smtClean="0"/>
                  <a:t>Törtkitevőjú</a:t>
                </a:r>
                <a:r>
                  <a:rPr lang="hu-HU" sz="2400" dirty="0" smtClean="0"/>
                  <a:t> </a:t>
                </a:r>
                <a:r>
                  <a:rPr lang="hu-HU" sz="2400" dirty="0" smtClean="0"/>
                  <a:t>hatvány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hu-HU" sz="2400" dirty="0" smtClean="0"/>
                  <a:t> gyökvonás</a:t>
                </a:r>
                <a:endParaRPr lang="hu-HU" sz="2400" dirty="0"/>
              </a:p>
              <a:p>
                <a:pPr marL="0" indent="0">
                  <a:buFont typeface="Garamond" pitchFamily="18" charset="0"/>
                  <a:buNone/>
                </a:pPr>
                <a:endParaRPr lang="hu-HU" sz="1050" dirty="0" smtClean="0"/>
              </a:p>
            </p:txBody>
          </p:sp>
        </mc:Choice>
        <mc:Fallback>
          <p:sp>
            <p:nvSpPr>
              <p:cNvPr id="21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" y="350741"/>
                <a:ext cx="8568949" cy="504056"/>
              </a:xfrm>
              <a:prstGeom prst="rect">
                <a:avLst/>
              </a:prstGeom>
              <a:blipFill rotWithShape="1">
                <a:blip r:embed="rId3"/>
                <a:stretch>
                  <a:fillRect l="-777" t="-4396" b="-1208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20" y="1030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artalom helye 2"/>
              <p:cNvSpPr txBox="1">
                <a:spLocks/>
              </p:cNvSpPr>
              <p:nvPr/>
            </p:nvSpPr>
            <p:spPr>
              <a:xfrm>
                <a:off x="251515" y="1102446"/>
                <a:ext cx="8568949" cy="1390449"/>
              </a:xfrm>
              <a:prstGeom prst="rect">
                <a:avLst/>
              </a:prstGeom>
              <a:solidFill>
                <a:srgbClr val="E9F7F3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hu-HU" b="1" smtClean="0"/>
                  <a:t>Tört kitevőjű hatvány</a:t>
                </a:r>
              </a:p>
              <a:p>
                <a:pPr marL="0" indent="0" algn="just">
                  <a:buNone/>
                </a:pPr>
                <a:r>
                  <a:rPr lang="hu-HU" smtClean="0"/>
                  <a:t>Egy </a:t>
                </a:r>
                <a:r>
                  <a:rPr lang="hu-HU"/>
                  <a:t>pozitív </a:t>
                </a:r>
                <a:r>
                  <a:rPr lang="hu-HU" b="1" i="1"/>
                  <a:t>a</a:t>
                </a:r>
                <a:r>
                  <a:rPr lang="hu-HU"/>
                  <a:t> szám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hu-HU"/>
                  <a:t> –edik hatványa az </a:t>
                </a:r>
                <a:r>
                  <a:rPr lang="hu-HU" b="1" i="1"/>
                  <a:t>a</a:t>
                </a:r>
                <a:r>
                  <a:rPr lang="hu-HU"/>
                  <a:t> alapnak </a:t>
                </a:r>
                <a:r>
                  <a:rPr lang="hu-HU" b="1" i="1"/>
                  <a:t>m</a:t>
                </a:r>
                <a:r>
                  <a:rPr lang="hu-HU"/>
                  <a:t>-edik hatványából vont </a:t>
                </a:r>
                <a:r>
                  <a:rPr lang="hu-HU" b="1" i="1"/>
                  <a:t>n</a:t>
                </a:r>
                <a:r>
                  <a:rPr lang="hu-HU"/>
                  <a:t>-edik gyöke, ahol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≠1.</m:t>
                    </m:r>
                  </m:oMath>
                </a14:m>
                <a:endParaRPr lang="hu-HU"/>
              </a:p>
            </p:txBody>
          </p:sp>
        </mc:Choice>
        <mc:Fallback xmlns="">
          <p:sp>
            <p:nvSpPr>
              <p:cNvPr id="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1102446"/>
                <a:ext cx="8568949" cy="1390449"/>
              </a:xfrm>
              <a:prstGeom prst="rect">
                <a:avLst/>
              </a:prstGeom>
              <a:blipFill>
                <a:blip r:embed="rId4"/>
                <a:stretch>
                  <a:fillRect l="-569" t="-2632" r="-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artalom helye 2"/>
          <p:cNvSpPr txBox="1">
            <a:spLocks/>
          </p:cNvSpPr>
          <p:nvPr/>
        </p:nvSpPr>
        <p:spPr>
          <a:xfrm>
            <a:off x="251516" y="2492896"/>
            <a:ext cx="8568949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2"/>
              <p:cNvSpPr txBox="1">
                <a:spLocks/>
              </p:cNvSpPr>
              <p:nvPr/>
            </p:nvSpPr>
            <p:spPr>
              <a:xfrm>
                <a:off x="537411" y="2789720"/>
                <a:ext cx="3744416" cy="1136059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4000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hu-HU" sz="40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4000" b="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hu-HU" sz="4000" b="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hu-HU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60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hu-HU" sz="36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36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3600" dirty="0"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1" y="2789720"/>
                <a:ext cx="3744416" cy="1136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artalom helye 2"/>
              <p:cNvSpPr txBox="1">
                <a:spLocks/>
              </p:cNvSpPr>
              <p:nvPr/>
            </p:nvSpPr>
            <p:spPr>
              <a:xfrm>
                <a:off x="2688764" y="4555005"/>
                <a:ext cx="1047199" cy="4595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hu-HU" sz="2400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4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12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64" y="4555005"/>
                <a:ext cx="1047199" cy="459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artalom helye 2"/>
              <p:cNvSpPr txBox="1">
                <a:spLocks/>
              </p:cNvSpPr>
              <p:nvPr/>
            </p:nvSpPr>
            <p:spPr>
              <a:xfrm>
                <a:off x="1905150" y="4544017"/>
                <a:ext cx="853069" cy="4595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>
                            <m:f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000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2000" b="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hu-HU" sz="20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13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50" y="4544017"/>
                <a:ext cx="853069" cy="4595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artalom helye 2"/>
              <p:cNvSpPr txBox="1">
                <a:spLocks/>
              </p:cNvSpPr>
              <p:nvPr/>
            </p:nvSpPr>
            <p:spPr>
              <a:xfrm>
                <a:off x="3687865" y="4562222"/>
                <a:ext cx="1187925" cy="4216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hu-HU" sz="2000" i="1" dirty="0"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hu-HU" sz="2000" b="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hu-HU" sz="2000" b="0" i="1" dirty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0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14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65" y="4562222"/>
                <a:ext cx="1187925" cy="4216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artalom helye 2"/>
              <p:cNvSpPr txBox="1">
                <a:spLocks/>
              </p:cNvSpPr>
              <p:nvPr/>
            </p:nvSpPr>
            <p:spPr>
              <a:xfrm>
                <a:off x="5682640" y="4552836"/>
                <a:ext cx="595573" cy="431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1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640" y="4552836"/>
                <a:ext cx="595573" cy="431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artalom helye 2"/>
              <p:cNvSpPr txBox="1">
                <a:spLocks/>
              </p:cNvSpPr>
              <p:nvPr/>
            </p:nvSpPr>
            <p:spPr>
              <a:xfrm>
                <a:off x="2688763" y="5106230"/>
                <a:ext cx="1055563" cy="4595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dirty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hu-HU" sz="24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rad>
                      <m:r>
                        <a:rPr lang="hu-HU" sz="24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1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63" y="5106230"/>
                <a:ext cx="1055563" cy="4595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artalom helye 2"/>
              <p:cNvSpPr txBox="1">
                <a:spLocks/>
              </p:cNvSpPr>
              <p:nvPr/>
            </p:nvSpPr>
            <p:spPr>
              <a:xfrm>
                <a:off x="1898261" y="5106230"/>
                <a:ext cx="853069" cy="4595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f>
                            <m:f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0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000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u-HU" sz="20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1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61" y="5106230"/>
                <a:ext cx="853069" cy="4595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artalom helye 2"/>
              <p:cNvSpPr txBox="1">
                <a:spLocks/>
              </p:cNvSpPr>
              <p:nvPr/>
            </p:nvSpPr>
            <p:spPr>
              <a:xfrm>
                <a:off x="2688856" y="5668443"/>
                <a:ext cx="1030378" cy="47057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hu-HU" sz="240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24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hu-HU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b="0" i="1" dirty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hu-HU" sz="2400" b="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hu-HU" sz="24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800" dirty="0"/>
              </a:p>
            </p:txBody>
          </p:sp>
        </mc:Choice>
        <mc:Fallback xmlns="">
          <p:sp>
            <p:nvSpPr>
              <p:cNvPr id="1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56" y="5668443"/>
                <a:ext cx="1030378" cy="4705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artalom helye 2"/>
              <p:cNvSpPr txBox="1">
                <a:spLocks/>
              </p:cNvSpPr>
              <p:nvPr/>
            </p:nvSpPr>
            <p:spPr>
              <a:xfrm>
                <a:off x="1940765" y="5657125"/>
                <a:ext cx="853069" cy="45958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f>
                            <m:f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000" b="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u-HU" sz="2000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u-HU" sz="20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19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65" y="5657125"/>
                <a:ext cx="853069" cy="4595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artalom helye 2"/>
              <p:cNvSpPr txBox="1">
                <a:spLocks/>
              </p:cNvSpPr>
              <p:nvPr/>
            </p:nvSpPr>
            <p:spPr>
              <a:xfrm>
                <a:off x="4676302" y="4539917"/>
                <a:ext cx="1187925" cy="4216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20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02" y="4539917"/>
                <a:ext cx="1187925" cy="4216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artalom helye 2"/>
              <p:cNvSpPr txBox="1">
                <a:spLocks/>
              </p:cNvSpPr>
              <p:nvPr/>
            </p:nvSpPr>
            <p:spPr>
              <a:xfrm>
                <a:off x="3640875" y="5134319"/>
                <a:ext cx="1187925" cy="4216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000" i="1" dirty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000" b="0" i="1" dirty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0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0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22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75" y="5134319"/>
                <a:ext cx="1187925" cy="4216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5682639" y="5134817"/>
                <a:ext cx="595573" cy="431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639" y="5134817"/>
                <a:ext cx="595573" cy="431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artalom helye 2"/>
              <p:cNvSpPr txBox="1">
                <a:spLocks/>
              </p:cNvSpPr>
              <p:nvPr/>
            </p:nvSpPr>
            <p:spPr>
              <a:xfrm>
                <a:off x="4695437" y="5134319"/>
                <a:ext cx="1187925" cy="4216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hu-HU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24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437" y="5134319"/>
                <a:ext cx="1187925" cy="4216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artalom helye 2"/>
              <p:cNvSpPr txBox="1">
                <a:spLocks/>
              </p:cNvSpPr>
              <p:nvPr/>
            </p:nvSpPr>
            <p:spPr>
              <a:xfrm>
                <a:off x="3582337" y="5695098"/>
                <a:ext cx="1187925" cy="4216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000" i="1" dirty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000" b="0" i="1" dirty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000" b="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000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600" dirty="0"/>
              </a:p>
            </p:txBody>
          </p:sp>
        </mc:Choice>
        <mc:Fallback xmlns="">
          <p:sp>
            <p:nvSpPr>
              <p:cNvPr id="2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37" y="5695098"/>
                <a:ext cx="1187925" cy="42161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artalom helye 2"/>
              <p:cNvSpPr txBox="1">
                <a:spLocks/>
              </p:cNvSpPr>
              <p:nvPr/>
            </p:nvSpPr>
            <p:spPr>
              <a:xfrm>
                <a:off x="5783335" y="5708017"/>
                <a:ext cx="595573" cy="431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335" y="5708017"/>
                <a:ext cx="595573" cy="431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artalom helye 2"/>
              <p:cNvSpPr txBox="1">
                <a:spLocks/>
              </p:cNvSpPr>
              <p:nvPr/>
            </p:nvSpPr>
            <p:spPr>
              <a:xfrm>
                <a:off x="4595410" y="5695351"/>
                <a:ext cx="1187925" cy="4216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u-HU" b="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b="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27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410" y="5695351"/>
                <a:ext cx="1187925" cy="42161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artalom helye 2"/>
              <p:cNvSpPr txBox="1">
                <a:spLocks/>
              </p:cNvSpPr>
              <p:nvPr/>
            </p:nvSpPr>
            <p:spPr>
              <a:xfrm>
                <a:off x="4535989" y="2799026"/>
                <a:ext cx="3744416" cy="1136059"/>
              </a:xfrm>
              <a:prstGeom prst="rect">
                <a:avLst/>
              </a:prstGeom>
              <a:solidFill>
                <a:srgbClr val="FFDEBD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0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4000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hu-HU" sz="40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4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4000" b="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hu-HU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u-HU" sz="360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u-HU" sz="36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hu-HU" sz="3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hu-HU" sz="3600" dirty="0"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8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89" y="2799026"/>
                <a:ext cx="3744416" cy="11360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4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artalom helye 2"/>
              <p:cNvSpPr txBox="1">
                <a:spLocks/>
              </p:cNvSpPr>
              <p:nvPr/>
            </p:nvSpPr>
            <p:spPr>
              <a:xfrm>
                <a:off x="251515" y="279421"/>
                <a:ext cx="8568949" cy="5040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u-HU" sz="2400"/>
                  <a:t>Tört kitevőjú </a:t>
                </a:r>
                <a:r>
                  <a:rPr lang="hu-HU" sz="2400" smtClean="0"/>
                  <a:t>hatvány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hu-HU" sz="2400" smtClean="0"/>
                  <a:t> </a:t>
                </a:r>
                <a:r>
                  <a:rPr lang="hu-HU" sz="2400"/>
                  <a:t>gyökvonás</a:t>
                </a:r>
              </a:p>
              <a:p>
                <a:pPr marL="0" indent="0">
                  <a:buNone/>
                </a:pPr>
                <a:endParaRPr lang="hu-HU" sz="2400"/>
              </a:p>
            </p:txBody>
          </p:sp>
        </mc:Choice>
        <mc:Fallback xmlns="">
          <p:sp>
            <p:nvSpPr>
              <p:cNvPr id="1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" y="279421"/>
                <a:ext cx="8568949" cy="504056"/>
              </a:xfrm>
              <a:prstGeom prst="rect">
                <a:avLst/>
              </a:prstGeom>
              <a:blipFill>
                <a:blip r:embed="rId4"/>
                <a:stretch>
                  <a:fillRect l="-777" t="-4348" b="-1087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artalom helye 2"/>
          <p:cNvSpPr txBox="1">
            <a:spLocks/>
          </p:cNvSpPr>
          <p:nvPr/>
        </p:nvSpPr>
        <p:spPr>
          <a:xfrm>
            <a:off x="224680" y="1893319"/>
            <a:ext cx="8682517" cy="311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hu-HU" sz="2000" smtClean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224681" y="1192234"/>
            <a:ext cx="8682517" cy="701309"/>
          </a:xfrm>
          <a:prstGeom prst="rect">
            <a:avLst/>
          </a:prstGeom>
          <a:solidFill>
            <a:srgbClr val="EDF7A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mtClean="0"/>
              <a:t>(1) Mennyi </a:t>
            </a:r>
            <a:r>
              <a:rPr lang="hu-HU"/>
              <a:t>az értéke a következő hatványoknak?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212975"/>
            <a:ext cx="13158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724" y="74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18562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/>
          </p:nvPr>
        </p:nvGraphicFramePr>
        <p:xfrm>
          <a:off x="1115616" y="2069340"/>
          <a:ext cx="6905090" cy="265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5" imgW="2971800" imgH="1143000" progId="">
                  <p:embed/>
                </p:oleObj>
              </mc:Choice>
              <mc:Fallback>
                <p:oleObj r:id="rId5" imgW="2971800" imgH="1143000" progId="">
                  <p:embed/>
                  <p:pic>
                    <p:nvPicPr>
                      <p:cNvPr id="3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9340"/>
                        <a:ext cx="6905090" cy="2655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11440</TotalTime>
  <Words>3294</Words>
  <Application>Microsoft Office PowerPoint</Application>
  <PresentationFormat>Diavetítés a képernyőre (4:3 oldalarány)</PresentationFormat>
  <Paragraphs>501</Paragraphs>
  <Slides>31</Slides>
  <Notes>28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Szappan</vt:lpstr>
      <vt:lpstr>PowerPoint bemutató</vt:lpstr>
      <vt:lpstr>GYÖKVONÁS, NÉGYZETGYÖKÖS EGYENLETEK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GRÁFOK</dc:title>
  <dc:creator>Betty</dc:creator>
  <cp:lastModifiedBy>Könyvtáros</cp:lastModifiedBy>
  <cp:revision>238</cp:revision>
  <dcterms:created xsi:type="dcterms:W3CDTF">2015-09-20T07:50:22Z</dcterms:created>
  <dcterms:modified xsi:type="dcterms:W3CDTF">2017-09-14T07:30:30Z</dcterms:modified>
</cp:coreProperties>
</file>